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68" r:id="rId3"/>
    <p:sldId id="259" r:id="rId4"/>
    <p:sldId id="287" r:id="rId5"/>
    <p:sldId id="294" r:id="rId6"/>
    <p:sldId id="280" r:id="rId7"/>
    <p:sldId id="281" r:id="rId8"/>
    <p:sldId id="274" r:id="rId9"/>
    <p:sldId id="288" r:id="rId10"/>
    <p:sldId id="289" r:id="rId11"/>
    <p:sldId id="291" r:id="rId12"/>
    <p:sldId id="319" r:id="rId13"/>
    <p:sldId id="273" r:id="rId14"/>
    <p:sldId id="295" r:id="rId15"/>
    <p:sldId id="296" r:id="rId16"/>
    <p:sldId id="299" r:id="rId17"/>
    <p:sldId id="282" r:id="rId18"/>
    <p:sldId id="285" r:id="rId19"/>
    <p:sldId id="303" r:id="rId20"/>
    <p:sldId id="316" r:id="rId21"/>
    <p:sldId id="305" r:id="rId22"/>
    <p:sldId id="300" r:id="rId23"/>
    <p:sldId id="317" r:id="rId24"/>
    <p:sldId id="310" r:id="rId25"/>
    <p:sldId id="276" r:id="rId26"/>
  </p:sldIdLst>
  <p:sldSz cx="12192000" cy="6858000"/>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A813"/>
    <a:srgbClr val="5F83CC"/>
    <a:srgbClr val="439E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9" autoAdjust="0"/>
    <p:restoredTop sz="79249" autoAdjust="0"/>
  </p:normalViewPr>
  <p:slideViewPr>
    <p:cSldViewPr snapToGrid="0">
      <p:cViewPr varScale="1">
        <p:scale>
          <a:sx n="51" d="100"/>
          <a:sy n="51" d="100"/>
        </p:scale>
        <p:origin x="1408"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411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EF59C1-FCCE-BC8B-F21C-66FBD29D4DE0}"/>
              </a:ext>
            </a:extLst>
          </p:cNvPr>
          <p:cNvSpPr>
            <a:spLocks noGrp="1"/>
          </p:cNvSpPr>
          <p:nvPr>
            <p:ph type="hdr" sz="quarter"/>
          </p:nvPr>
        </p:nvSpPr>
        <p:spPr>
          <a:xfrm>
            <a:off x="0" y="1"/>
            <a:ext cx="4342131" cy="345604"/>
          </a:xfrm>
          <a:prstGeom prst="rect">
            <a:avLst/>
          </a:prstGeom>
        </p:spPr>
        <p:txBody>
          <a:bodyPr vert="horz" lIns="96616" tIns="48308" rIns="96616" bIns="48308" rtlCol="0"/>
          <a:lstStyle>
            <a:lvl1pPr algn="l">
              <a:defRPr sz="1300"/>
            </a:lvl1pPr>
          </a:lstStyle>
          <a:p>
            <a:endParaRPr lang="en-AU"/>
          </a:p>
        </p:txBody>
      </p:sp>
      <p:sp>
        <p:nvSpPr>
          <p:cNvPr id="3" name="Date Placeholder 2">
            <a:extLst>
              <a:ext uri="{FF2B5EF4-FFF2-40B4-BE49-F238E27FC236}">
                <a16:creationId xmlns:a16="http://schemas.microsoft.com/office/drawing/2014/main" id="{50055793-E8C9-472D-B953-D7E8D83B3225}"/>
              </a:ext>
            </a:extLst>
          </p:cNvPr>
          <p:cNvSpPr>
            <a:spLocks noGrp="1"/>
          </p:cNvSpPr>
          <p:nvPr>
            <p:ph type="dt" sz="quarter" idx="1"/>
          </p:nvPr>
        </p:nvSpPr>
        <p:spPr>
          <a:xfrm>
            <a:off x="5675851" y="1"/>
            <a:ext cx="4342131" cy="345604"/>
          </a:xfrm>
          <a:prstGeom prst="rect">
            <a:avLst/>
          </a:prstGeom>
        </p:spPr>
        <p:txBody>
          <a:bodyPr vert="horz" lIns="96616" tIns="48308" rIns="96616" bIns="48308" rtlCol="0"/>
          <a:lstStyle>
            <a:lvl1pPr algn="r">
              <a:defRPr sz="1300"/>
            </a:lvl1pPr>
          </a:lstStyle>
          <a:p>
            <a:fld id="{34630596-ED14-4635-9A36-0698E7158C7B}" type="datetimeFigureOut">
              <a:rPr lang="en-AU" smtClean="0"/>
              <a:t>12/06/2023</a:t>
            </a:fld>
            <a:endParaRPr lang="en-AU"/>
          </a:p>
        </p:txBody>
      </p:sp>
      <p:sp>
        <p:nvSpPr>
          <p:cNvPr id="4" name="Footer Placeholder 3">
            <a:extLst>
              <a:ext uri="{FF2B5EF4-FFF2-40B4-BE49-F238E27FC236}">
                <a16:creationId xmlns:a16="http://schemas.microsoft.com/office/drawing/2014/main" id="{180E42AD-E703-9C5E-01FF-859AC50F48A6}"/>
              </a:ext>
            </a:extLst>
          </p:cNvPr>
          <p:cNvSpPr>
            <a:spLocks noGrp="1"/>
          </p:cNvSpPr>
          <p:nvPr>
            <p:ph type="ftr" sz="quarter" idx="2"/>
          </p:nvPr>
        </p:nvSpPr>
        <p:spPr>
          <a:xfrm>
            <a:off x="0" y="6542560"/>
            <a:ext cx="4342131" cy="345604"/>
          </a:xfrm>
          <a:prstGeom prst="rect">
            <a:avLst/>
          </a:prstGeom>
        </p:spPr>
        <p:txBody>
          <a:bodyPr vert="horz" lIns="96616" tIns="48308" rIns="96616" bIns="48308" rtlCol="0" anchor="b"/>
          <a:lstStyle>
            <a:lvl1pPr algn="l">
              <a:defRPr sz="1300"/>
            </a:lvl1pPr>
          </a:lstStyle>
          <a:p>
            <a:endParaRPr lang="en-AU"/>
          </a:p>
        </p:txBody>
      </p:sp>
      <p:sp>
        <p:nvSpPr>
          <p:cNvPr id="5" name="Slide Number Placeholder 4">
            <a:extLst>
              <a:ext uri="{FF2B5EF4-FFF2-40B4-BE49-F238E27FC236}">
                <a16:creationId xmlns:a16="http://schemas.microsoft.com/office/drawing/2014/main" id="{58B871E0-670B-C842-B71A-999001E583B5}"/>
              </a:ext>
            </a:extLst>
          </p:cNvPr>
          <p:cNvSpPr>
            <a:spLocks noGrp="1"/>
          </p:cNvSpPr>
          <p:nvPr>
            <p:ph type="sldNum" sz="quarter" idx="3"/>
          </p:nvPr>
        </p:nvSpPr>
        <p:spPr>
          <a:xfrm>
            <a:off x="5675851" y="6542560"/>
            <a:ext cx="4342131" cy="345604"/>
          </a:xfrm>
          <a:prstGeom prst="rect">
            <a:avLst/>
          </a:prstGeom>
        </p:spPr>
        <p:txBody>
          <a:bodyPr vert="horz" lIns="96616" tIns="48308" rIns="96616" bIns="48308" rtlCol="0" anchor="b"/>
          <a:lstStyle>
            <a:lvl1pPr algn="r">
              <a:defRPr sz="1300"/>
            </a:lvl1pPr>
          </a:lstStyle>
          <a:p>
            <a:fld id="{A69E152B-CC49-4A16-B40A-48E3BF52CA35}" type="slidenum">
              <a:rPr lang="en-AU" smtClean="0"/>
              <a:t>‹#›</a:t>
            </a:fld>
            <a:endParaRPr lang="en-AU"/>
          </a:p>
        </p:txBody>
      </p:sp>
    </p:spTree>
    <p:extLst>
      <p:ext uri="{BB962C8B-B14F-4D97-AF65-F5344CB8AC3E}">
        <p14:creationId xmlns:p14="http://schemas.microsoft.com/office/powerpoint/2010/main" val="1348724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42131" cy="345604"/>
          </a:xfrm>
          <a:prstGeom prst="rect">
            <a:avLst/>
          </a:prstGeom>
        </p:spPr>
        <p:txBody>
          <a:bodyPr vert="horz" lIns="96603" tIns="48301" rIns="96603" bIns="48301" rtlCol="0"/>
          <a:lstStyle>
            <a:lvl1pPr algn="l">
              <a:defRPr sz="1300"/>
            </a:lvl1pPr>
          </a:lstStyle>
          <a:p>
            <a:endParaRPr lang="en-AU"/>
          </a:p>
        </p:txBody>
      </p:sp>
      <p:sp>
        <p:nvSpPr>
          <p:cNvPr id="3" name="Date Placeholder 2"/>
          <p:cNvSpPr>
            <a:spLocks noGrp="1"/>
          </p:cNvSpPr>
          <p:nvPr>
            <p:ph type="dt" idx="1"/>
          </p:nvPr>
        </p:nvSpPr>
        <p:spPr>
          <a:xfrm>
            <a:off x="5675851" y="1"/>
            <a:ext cx="4342131" cy="345604"/>
          </a:xfrm>
          <a:prstGeom prst="rect">
            <a:avLst/>
          </a:prstGeom>
        </p:spPr>
        <p:txBody>
          <a:bodyPr vert="horz" lIns="96603" tIns="48301" rIns="96603" bIns="48301" rtlCol="0"/>
          <a:lstStyle>
            <a:lvl1pPr algn="r">
              <a:defRPr sz="1300"/>
            </a:lvl1pPr>
          </a:lstStyle>
          <a:p>
            <a:fld id="{80886CF5-DA60-4E35-9E1A-40572177E710}" type="datetimeFigureOut">
              <a:rPr lang="en-AU" smtClean="0"/>
              <a:t>12/06/2023</a:t>
            </a:fld>
            <a:endParaRPr lang="en-AU"/>
          </a:p>
        </p:txBody>
      </p:sp>
      <p:sp>
        <p:nvSpPr>
          <p:cNvPr id="4" name="Slide Image Placeholder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6603" tIns="48301" rIns="96603" bIns="48301" rtlCol="0" anchor="ctr"/>
          <a:lstStyle/>
          <a:p>
            <a:endParaRPr lang="en-AU"/>
          </a:p>
        </p:txBody>
      </p:sp>
      <p:sp>
        <p:nvSpPr>
          <p:cNvPr id="5" name="Notes Placeholder 4"/>
          <p:cNvSpPr>
            <a:spLocks noGrp="1"/>
          </p:cNvSpPr>
          <p:nvPr>
            <p:ph type="body" sz="quarter" idx="3"/>
          </p:nvPr>
        </p:nvSpPr>
        <p:spPr>
          <a:xfrm>
            <a:off x="1002031" y="3314928"/>
            <a:ext cx="8016239" cy="2712215"/>
          </a:xfrm>
          <a:prstGeom prst="rect">
            <a:avLst/>
          </a:prstGeom>
        </p:spPr>
        <p:txBody>
          <a:bodyPr vert="horz" lIns="96603" tIns="48301" rIns="96603" bIns="4830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2" y="6542561"/>
            <a:ext cx="4342131" cy="345604"/>
          </a:xfrm>
          <a:prstGeom prst="rect">
            <a:avLst/>
          </a:prstGeom>
        </p:spPr>
        <p:txBody>
          <a:bodyPr vert="horz" lIns="96603" tIns="48301" rIns="96603" bIns="48301" rtlCol="0" anchor="b"/>
          <a:lstStyle>
            <a:lvl1pPr algn="l">
              <a:defRPr sz="1300"/>
            </a:lvl1pPr>
          </a:lstStyle>
          <a:p>
            <a:endParaRPr lang="en-AU"/>
          </a:p>
        </p:txBody>
      </p:sp>
      <p:sp>
        <p:nvSpPr>
          <p:cNvPr id="7" name="Slide Number Placeholder 6"/>
          <p:cNvSpPr>
            <a:spLocks noGrp="1"/>
          </p:cNvSpPr>
          <p:nvPr>
            <p:ph type="sldNum" sz="quarter" idx="5"/>
          </p:nvPr>
        </p:nvSpPr>
        <p:spPr>
          <a:xfrm>
            <a:off x="5675851" y="6542561"/>
            <a:ext cx="4342131" cy="345604"/>
          </a:xfrm>
          <a:prstGeom prst="rect">
            <a:avLst/>
          </a:prstGeom>
        </p:spPr>
        <p:txBody>
          <a:bodyPr vert="horz" lIns="96603" tIns="48301" rIns="96603" bIns="48301" rtlCol="0" anchor="b"/>
          <a:lstStyle>
            <a:lvl1pPr algn="r">
              <a:defRPr sz="1300"/>
            </a:lvl1pPr>
          </a:lstStyle>
          <a:p>
            <a:fld id="{CFCC9198-244E-4DE7-B56C-45B8E625CAC1}" type="slidenum">
              <a:rPr lang="en-AU" smtClean="0"/>
              <a:t>‹#›</a:t>
            </a:fld>
            <a:endParaRPr lang="en-AU"/>
          </a:p>
        </p:txBody>
      </p:sp>
    </p:spTree>
    <p:extLst>
      <p:ext uri="{BB962C8B-B14F-4D97-AF65-F5344CB8AC3E}">
        <p14:creationId xmlns:p14="http://schemas.microsoft.com/office/powerpoint/2010/main" val="666049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FCC9198-244E-4DE7-B56C-45B8E625CAC1}" type="slidenum">
              <a:rPr lang="en-AU" smtClean="0"/>
              <a:t>1</a:t>
            </a:fld>
            <a:endParaRPr lang="en-AU"/>
          </a:p>
        </p:txBody>
      </p:sp>
    </p:spTree>
    <p:extLst>
      <p:ext uri="{BB962C8B-B14F-4D97-AF65-F5344CB8AC3E}">
        <p14:creationId xmlns:p14="http://schemas.microsoft.com/office/powerpoint/2010/main" val="655358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66020" hangingPunct="0">
              <a:defRPr/>
            </a:pPr>
            <a:r>
              <a:rPr lang="en-US" b="0" dirty="0"/>
              <a:t>If there is a possibility of elevated NORM, mining companies may need to look at these regulations and determine if their projects classify as a nuclear action.</a:t>
            </a:r>
          </a:p>
          <a:p>
            <a:pPr algn="just" defTabSz="966020" hangingPunct="0">
              <a:defRPr/>
            </a:pPr>
            <a:endParaRPr lang="en-US" b="0" dirty="0"/>
          </a:p>
          <a:p>
            <a:pPr algn="just" defTabSz="966020" hangingPunct="0">
              <a:defRPr/>
            </a:pPr>
            <a:r>
              <a:rPr lang="en-US" b="0" dirty="0"/>
              <a:t>Example 1: Th/U concentration of 1Bq/g – Considered “inherently safe to humans” – requires 1,000 </a:t>
            </a:r>
            <a:r>
              <a:rPr lang="en-US" b="0" dirty="0" err="1"/>
              <a:t>tonne</a:t>
            </a:r>
            <a:r>
              <a:rPr lang="en-US" b="0" dirty="0"/>
              <a:t> of material for Nuclear Action</a:t>
            </a:r>
          </a:p>
          <a:p>
            <a:pPr algn="just" defTabSz="966020" hangingPunct="0">
              <a:defRPr/>
            </a:pPr>
            <a:endParaRPr lang="en-US" b="0" dirty="0"/>
          </a:p>
          <a:p>
            <a:pPr algn="just" defTabSz="966020" hangingPunct="0">
              <a:defRPr/>
            </a:pPr>
            <a:r>
              <a:rPr lang="en-US" b="0" dirty="0"/>
              <a:t>Example 2: Th/U concentration of 10 Bq/g – Dangerous Goods limit – only requires 100 tonne for Nuclear Action (not much really)</a:t>
            </a:r>
            <a:endParaRPr lang="en-AU" dirty="0"/>
          </a:p>
        </p:txBody>
      </p:sp>
      <p:sp>
        <p:nvSpPr>
          <p:cNvPr id="4" name="Slide Number Placeholder 3"/>
          <p:cNvSpPr>
            <a:spLocks noGrp="1"/>
          </p:cNvSpPr>
          <p:nvPr>
            <p:ph type="sldNum" sz="quarter" idx="5"/>
          </p:nvPr>
        </p:nvSpPr>
        <p:spPr/>
        <p:txBody>
          <a:bodyPr/>
          <a:lstStyle/>
          <a:p>
            <a:fld id="{CFCC9198-244E-4DE7-B56C-45B8E625CAC1}" type="slidenum">
              <a:rPr lang="en-AU" smtClean="0"/>
              <a:t>10</a:t>
            </a:fld>
            <a:endParaRPr lang="en-AU"/>
          </a:p>
        </p:txBody>
      </p:sp>
    </p:spTree>
    <p:extLst>
      <p:ext uri="{BB962C8B-B14F-4D97-AF65-F5344CB8AC3E}">
        <p14:creationId xmlns:p14="http://schemas.microsoft.com/office/powerpoint/2010/main" val="1502581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66020" hangingPunct="0">
              <a:defRPr/>
            </a:pPr>
            <a:r>
              <a:rPr lang="en-US" dirty="0"/>
              <a:t>Does your site classify as a nuclear action? What next?</a:t>
            </a:r>
          </a:p>
          <a:p>
            <a:pPr algn="just" defTabSz="966020" hangingPunct="0">
              <a:defRPr/>
            </a:pPr>
            <a:r>
              <a:rPr lang="en-US" dirty="0"/>
              <a:t>If your site does technically classify as a nuclear action according to the EPBC Act and Regs, it doesn’t necessarily mean that the site needs to have an EPBC referral.</a:t>
            </a:r>
          </a:p>
          <a:p>
            <a:pPr algn="just" defTabSz="966020" hangingPunct="0">
              <a:defRPr/>
            </a:pPr>
            <a:r>
              <a:rPr lang="en-US" dirty="0"/>
              <a:t>The next course of action is to undertake an environmental risk assessment to determine the risk of storage of the radioactive material on your site. This will determine if the nuclear action classification is significant or not. </a:t>
            </a:r>
          </a:p>
          <a:p>
            <a:pPr algn="just" defTabSz="966020" hangingPunct="0">
              <a:defRPr/>
            </a:pPr>
            <a:endParaRPr lang="en-US" dirty="0"/>
          </a:p>
          <a:p>
            <a:pPr algn="just" defTabSz="966020" hangingPunct="0">
              <a:defRPr/>
            </a:pPr>
            <a:r>
              <a:rPr lang="en-US" dirty="0"/>
              <a:t>If its high risk then a referral is likely needed. If the risk is low then a referral is unlikely not required.</a:t>
            </a:r>
          </a:p>
          <a:p>
            <a:pPr algn="just" defTabSz="966020" hangingPunct="0">
              <a:defRPr/>
            </a:pPr>
            <a:endParaRPr lang="en-US" dirty="0"/>
          </a:p>
          <a:p>
            <a:pPr algn="just" defTabSz="966020" hangingPunct="0">
              <a:defRPr/>
            </a:pPr>
            <a:r>
              <a:rPr lang="en-US" dirty="0"/>
              <a:t>Need to prove to EPBC that a referral based on nuclear action is not required.</a:t>
            </a:r>
          </a:p>
        </p:txBody>
      </p:sp>
      <p:sp>
        <p:nvSpPr>
          <p:cNvPr id="4" name="Slide Number Placeholder 3"/>
          <p:cNvSpPr>
            <a:spLocks noGrp="1"/>
          </p:cNvSpPr>
          <p:nvPr>
            <p:ph type="sldNum" sz="quarter" idx="5"/>
          </p:nvPr>
        </p:nvSpPr>
        <p:spPr/>
        <p:txBody>
          <a:bodyPr/>
          <a:lstStyle/>
          <a:p>
            <a:fld id="{CFCC9198-244E-4DE7-B56C-45B8E625CAC1}" type="slidenum">
              <a:rPr lang="en-AU" smtClean="0"/>
              <a:t>11</a:t>
            </a:fld>
            <a:endParaRPr lang="en-AU"/>
          </a:p>
        </p:txBody>
      </p:sp>
    </p:spTree>
    <p:extLst>
      <p:ext uri="{BB962C8B-B14F-4D97-AF65-F5344CB8AC3E}">
        <p14:creationId xmlns:p14="http://schemas.microsoft.com/office/powerpoint/2010/main" val="1118387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66020" hangingPunct="0">
              <a:defRPr/>
            </a:pPr>
            <a:r>
              <a:rPr lang="en-US" dirty="0"/>
              <a:t>EPA tends to defer assessments to DMIRS and RCWA.</a:t>
            </a:r>
          </a:p>
          <a:p>
            <a:pPr algn="just" defTabSz="966020" hangingPunct="0">
              <a:defRPr/>
            </a:pPr>
            <a:endParaRPr lang="en-US" dirty="0"/>
          </a:p>
          <a:p>
            <a:pPr algn="just" defTabSz="966020" hangingPunct="0">
              <a:defRPr/>
            </a:pPr>
            <a:r>
              <a:rPr lang="en-US" dirty="0"/>
              <a:t>Once approved, DMIRS and RCWA play a role in regulating potential impacts from radiation.</a:t>
            </a:r>
          </a:p>
          <a:p>
            <a:pPr algn="just" defTabSz="966020" hangingPunct="0">
              <a:defRPr/>
            </a:pPr>
            <a:endParaRPr lang="en-US" dirty="0"/>
          </a:p>
          <a:p>
            <a:pPr algn="just" defTabSz="966020" hangingPunct="0">
              <a:defRPr/>
            </a:pPr>
            <a:r>
              <a:rPr lang="en-US" dirty="0"/>
              <a:t>If potential impacts from radiation are assessed as not significant, regulation is managed under Part 5 of the EP Act 1986, RIWA Act 1914, the Radiation Safety Act 1975</a:t>
            </a:r>
          </a:p>
          <a:p>
            <a:pPr algn="just" defTabSz="966020" hangingPunct="0">
              <a:defRPr/>
            </a:pPr>
            <a:endParaRPr lang="en-US" dirty="0"/>
          </a:p>
          <a:p>
            <a:pPr algn="just" defTabSz="966020" hangingPunct="0">
              <a:defRPr/>
            </a:pPr>
            <a:r>
              <a:rPr lang="en-US" dirty="0"/>
              <a:t>When it comes to radiation, the EPA still provides significant advice on the management of Key Factors – particularly Rehabilitation and Closure and relevant management planning.</a:t>
            </a:r>
          </a:p>
        </p:txBody>
      </p:sp>
      <p:sp>
        <p:nvSpPr>
          <p:cNvPr id="4" name="Slide Number Placeholder 3"/>
          <p:cNvSpPr>
            <a:spLocks noGrp="1"/>
          </p:cNvSpPr>
          <p:nvPr>
            <p:ph type="sldNum" sz="quarter" idx="5"/>
          </p:nvPr>
        </p:nvSpPr>
        <p:spPr/>
        <p:txBody>
          <a:bodyPr/>
          <a:lstStyle/>
          <a:p>
            <a:fld id="{CFCC9198-244E-4DE7-B56C-45B8E625CAC1}" type="slidenum">
              <a:rPr lang="en-AU" smtClean="0"/>
              <a:t>12</a:t>
            </a:fld>
            <a:endParaRPr lang="en-AU"/>
          </a:p>
        </p:txBody>
      </p:sp>
    </p:spTree>
    <p:extLst>
      <p:ext uri="{BB962C8B-B14F-4D97-AF65-F5344CB8AC3E}">
        <p14:creationId xmlns:p14="http://schemas.microsoft.com/office/powerpoint/2010/main" val="3981044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assessments should look at potential impacts to:</a:t>
            </a:r>
          </a:p>
          <a:p>
            <a:r>
              <a:rPr lang="en-US" dirty="0"/>
              <a:t>human health – both workers and public.</a:t>
            </a:r>
          </a:p>
          <a:p>
            <a:r>
              <a:rPr lang="en-US" dirty="0"/>
              <a:t>The environment – this includes the general health of the environment such as impacts groundwater, lakes, rivers, soils, and sediments. The impacts to flora and fauna either directly or from impacts to the environment.</a:t>
            </a:r>
          </a:p>
          <a:p>
            <a:r>
              <a:rPr lang="en-US" dirty="0"/>
              <a:t>Other land use – This includes impacts to agriculture industries either locally or as a post-closure land use. And how does this impact affect the end user such as consumers?</a:t>
            </a:r>
          </a:p>
          <a:p>
            <a:endParaRPr lang="en-US" dirty="0"/>
          </a:p>
          <a:p>
            <a:endParaRPr lang="en-AU" dirty="0"/>
          </a:p>
        </p:txBody>
      </p:sp>
      <p:sp>
        <p:nvSpPr>
          <p:cNvPr id="4" name="Slide Number Placeholder 3"/>
          <p:cNvSpPr>
            <a:spLocks noGrp="1"/>
          </p:cNvSpPr>
          <p:nvPr>
            <p:ph type="sldNum" sz="quarter" idx="5"/>
          </p:nvPr>
        </p:nvSpPr>
        <p:spPr/>
        <p:txBody>
          <a:bodyPr/>
          <a:lstStyle/>
          <a:p>
            <a:fld id="{CFCC9198-244E-4DE7-B56C-45B8E625CAC1}" type="slidenum">
              <a:rPr lang="en-AU" smtClean="0"/>
              <a:t>13</a:t>
            </a:fld>
            <a:endParaRPr lang="en-AU"/>
          </a:p>
        </p:txBody>
      </p:sp>
    </p:spTree>
    <p:extLst>
      <p:ext uri="{BB962C8B-B14F-4D97-AF65-F5344CB8AC3E}">
        <p14:creationId xmlns:p14="http://schemas.microsoft.com/office/powerpoint/2010/main" val="597567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29" indent="-181129">
              <a:buFontTx/>
              <a:buChar char="-"/>
            </a:pPr>
            <a:r>
              <a:rPr lang="en-US" dirty="0"/>
              <a:t>Once the characteristics of the materials are understood, the potential environmental receptors on or adjacent to site need to be determined.</a:t>
            </a:r>
          </a:p>
          <a:p>
            <a:r>
              <a:rPr lang="en-US" dirty="0"/>
              <a:t>This will usually involve using information from a flora and fauna survey and other environmental surveys that are typical of obtaining mining approvals.</a:t>
            </a:r>
            <a:endParaRPr lang="en-AU" dirty="0"/>
          </a:p>
        </p:txBody>
      </p:sp>
      <p:sp>
        <p:nvSpPr>
          <p:cNvPr id="4" name="Slide Number Placeholder 3"/>
          <p:cNvSpPr>
            <a:spLocks noGrp="1"/>
          </p:cNvSpPr>
          <p:nvPr>
            <p:ph type="sldNum" sz="quarter" idx="5"/>
          </p:nvPr>
        </p:nvSpPr>
        <p:spPr/>
        <p:txBody>
          <a:bodyPr/>
          <a:lstStyle/>
          <a:p>
            <a:fld id="{CFCC9198-244E-4DE7-B56C-45B8E625CAC1}" type="slidenum">
              <a:rPr lang="en-AU" smtClean="0"/>
              <a:t>14</a:t>
            </a:fld>
            <a:endParaRPr lang="en-AU"/>
          </a:p>
        </p:txBody>
      </p:sp>
    </p:spTree>
    <p:extLst>
      <p:ext uri="{BB962C8B-B14F-4D97-AF65-F5344CB8AC3E}">
        <p14:creationId xmlns:p14="http://schemas.microsoft.com/office/powerpoint/2010/main" val="367503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FCC9198-244E-4DE7-B56C-45B8E625CAC1}" type="slidenum">
              <a:rPr lang="en-AU" smtClean="0"/>
              <a:t>15</a:t>
            </a:fld>
            <a:endParaRPr lang="en-AU"/>
          </a:p>
        </p:txBody>
      </p:sp>
    </p:spTree>
    <p:extLst>
      <p:ext uri="{BB962C8B-B14F-4D97-AF65-F5344CB8AC3E}">
        <p14:creationId xmlns:p14="http://schemas.microsoft.com/office/powerpoint/2010/main" val="924559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 example source-pathway receptor</a:t>
            </a:r>
            <a:endParaRPr lang="en-AU" dirty="0"/>
          </a:p>
        </p:txBody>
      </p:sp>
      <p:sp>
        <p:nvSpPr>
          <p:cNvPr id="4" name="Slide Number Placeholder 3"/>
          <p:cNvSpPr>
            <a:spLocks noGrp="1"/>
          </p:cNvSpPr>
          <p:nvPr>
            <p:ph type="sldNum" sz="quarter" idx="5"/>
          </p:nvPr>
        </p:nvSpPr>
        <p:spPr/>
        <p:txBody>
          <a:bodyPr/>
          <a:lstStyle/>
          <a:p>
            <a:fld id="{CFCC9198-244E-4DE7-B56C-45B8E625CAC1}" type="slidenum">
              <a:rPr lang="en-AU" smtClean="0"/>
              <a:t>16</a:t>
            </a:fld>
            <a:endParaRPr lang="en-AU"/>
          </a:p>
        </p:txBody>
      </p:sp>
    </p:spTree>
    <p:extLst>
      <p:ext uri="{BB962C8B-B14F-4D97-AF65-F5344CB8AC3E}">
        <p14:creationId xmlns:p14="http://schemas.microsoft.com/office/powerpoint/2010/main" val="800311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Read off slide.</a:t>
            </a:r>
          </a:p>
        </p:txBody>
      </p:sp>
      <p:sp>
        <p:nvSpPr>
          <p:cNvPr id="4" name="Slide Number Placeholder 3"/>
          <p:cNvSpPr>
            <a:spLocks noGrp="1"/>
          </p:cNvSpPr>
          <p:nvPr>
            <p:ph type="sldNum" sz="quarter" idx="5"/>
          </p:nvPr>
        </p:nvSpPr>
        <p:spPr/>
        <p:txBody>
          <a:bodyPr/>
          <a:lstStyle/>
          <a:p>
            <a:fld id="{CFCC9198-244E-4DE7-B56C-45B8E625CAC1}" type="slidenum">
              <a:rPr lang="en-AU" smtClean="0"/>
              <a:t>17</a:t>
            </a:fld>
            <a:endParaRPr lang="en-AU"/>
          </a:p>
        </p:txBody>
      </p:sp>
    </p:spTree>
    <p:extLst>
      <p:ext uri="{BB962C8B-B14F-4D97-AF65-F5344CB8AC3E}">
        <p14:creationId xmlns:p14="http://schemas.microsoft.com/office/powerpoint/2010/main" val="754066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off slide.</a:t>
            </a:r>
          </a:p>
          <a:p>
            <a:endParaRPr lang="en-AU" dirty="0"/>
          </a:p>
        </p:txBody>
      </p:sp>
      <p:sp>
        <p:nvSpPr>
          <p:cNvPr id="4" name="Slide Number Placeholder 3"/>
          <p:cNvSpPr>
            <a:spLocks noGrp="1"/>
          </p:cNvSpPr>
          <p:nvPr>
            <p:ph type="sldNum" sz="quarter" idx="5"/>
          </p:nvPr>
        </p:nvSpPr>
        <p:spPr/>
        <p:txBody>
          <a:bodyPr/>
          <a:lstStyle/>
          <a:p>
            <a:fld id="{CFCC9198-244E-4DE7-B56C-45B8E625CAC1}" type="slidenum">
              <a:rPr lang="en-AU" smtClean="0"/>
              <a:t>18</a:t>
            </a:fld>
            <a:endParaRPr lang="en-AU"/>
          </a:p>
        </p:txBody>
      </p:sp>
    </p:spTree>
    <p:extLst>
      <p:ext uri="{BB962C8B-B14F-4D97-AF65-F5344CB8AC3E}">
        <p14:creationId xmlns:p14="http://schemas.microsoft.com/office/powerpoint/2010/main" val="2388757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Spodumene Mine</a:t>
            </a:r>
          </a:p>
          <a:p>
            <a:endParaRPr lang="en-US" dirty="0"/>
          </a:p>
          <a:p>
            <a:r>
              <a:rPr lang="en-US" b="0" dirty="0"/>
              <a:t>- Prior to commencement of mining operations groundwater for the site was analysed for physical properties such as pH, salinity etc.</a:t>
            </a:r>
          </a:p>
          <a:p>
            <a:pPr marL="181129" indent="-181129">
              <a:buFontTx/>
              <a:buChar char="-"/>
            </a:pPr>
            <a:r>
              <a:rPr lang="en-US" b="0" dirty="0"/>
              <a:t>The site was using groundwater for dust suppression as per the DWER license.</a:t>
            </a:r>
          </a:p>
          <a:p>
            <a:pPr marL="181129" indent="-181129">
              <a:buFontTx/>
              <a:buChar char="-"/>
            </a:pPr>
            <a:r>
              <a:rPr lang="en-US" b="0" dirty="0"/>
              <a:t>A monitoring event during operations identified elevated natural concentrations of uranium in the groundwater. Not caused from the mining activity.</a:t>
            </a:r>
          </a:p>
          <a:p>
            <a:pPr marL="181129" indent="-181129">
              <a:buFontTx/>
              <a:buChar char="-"/>
            </a:pPr>
            <a:r>
              <a:rPr lang="en-US" b="0" dirty="0"/>
              <a:t>Further testing also identified elevated levels of gross alpha and beta and radioisotopes of radium in the groundwater and the RO reject water.</a:t>
            </a:r>
          </a:p>
          <a:p>
            <a:pPr marL="181129" indent="-181129">
              <a:buFontTx/>
              <a:buChar char="-"/>
            </a:pPr>
            <a:r>
              <a:rPr lang="en-US" b="0" dirty="0"/>
              <a:t>As a result, DWER amended the water license which restricted the use of groundwater for dust suppression.</a:t>
            </a:r>
          </a:p>
        </p:txBody>
      </p:sp>
      <p:sp>
        <p:nvSpPr>
          <p:cNvPr id="4" name="Slide Number Placeholder 3"/>
          <p:cNvSpPr>
            <a:spLocks noGrp="1"/>
          </p:cNvSpPr>
          <p:nvPr>
            <p:ph type="sldNum" sz="quarter" idx="5"/>
          </p:nvPr>
        </p:nvSpPr>
        <p:spPr/>
        <p:txBody>
          <a:bodyPr/>
          <a:lstStyle/>
          <a:p>
            <a:fld id="{CFCC9198-244E-4DE7-B56C-45B8E625CAC1}" type="slidenum">
              <a:rPr lang="en-AU" smtClean="0"/>
              <a:t>19</a:t>
            </a:fld>
            <a:endParaRPr lang="en-AU"/>
          </a:p>
        </p:txBody>
      </p:sp>
    </p:spTree>
    <p:extLst>
      <p:ext uri="{BB962C8B-B14F-4D97-AF65-F5344CB8AC3E}">
        <p14:creationId xmlns:p14="http://schemas.microsoft.com/office/powerpoint/2010/main" val="37717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Louise Crawley, a Senior Environmental Geochemist for MBS Environmental in Perth.</a:t>
            </a:r>
          </a:p>
          <a:p>
            <a:endParaRPr lang="en-US" dirty="0"/>
          </a:p>
          <a:p>
            <a:r>
              <a:rPr lang="en-US" dirty="0"/>
              <a:t>Today I will be briefly discussing NORM in mining with particular focus on environmental impacts, current legislation and how NORM can be included in environmental risk assessments.</a:t>
            </a:r>
            <a:endParaRPr lang="en-AU" dirty="0"/>
          </a:p>
        </p:txBody>
      </p:sp>
      <p:sp>
        <p:nvSpPr>
          <p:cNvPr id="4" name="Slide Number Placeholder 3"/>
          <p:cNvSpPr>
            <a:spLocks noGrp="1"/>
          </p:cNvSpPr>
          <p:nvPr>
            <p:ph type="sldNum" sz="quarter" idx="5"/>
          </p:nvPr>
        </p:nvSpPr>
        <p:spPr/>
        <p:txBody>
          <a:bodyPr/>
          <a:lstStyle/>
          <a:p>
            <a:fld id="{CFCC9198-244E-4DE7-B56C-45B8E625CAC1}" type="slidenum">
              <a:rPr lang="en-AU" smtClean="0"/>
              <a:t>2</a:t>
            </a:fld>
            <a:endParaRPr lang="en-AU"/>
          </a:p>
        </p:txBody>
      </p:sp>
    </p:spTree>
    <p:extLst>
      <p:ext uri="{BB962C8B-B14F-4D97-AF65-F5344CB8AC3E}">
        <p14:creationId xmlns:p14="http://schemas.microsoft.com/office/powerpoint/2010/main" val="322879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slide – process</a:t>
            </a:r>
          </a:p>
          <a:p>
            <a:pPr algn="just" hangingPunct="0"/>
            <a:r>
              <a:rPr lang="en-AU" dirty="0">
                <a:latin typeface="Arial Narrow" panose="020B0606020202030204" pitchFamily="34" charset="0"/>
                <a:ea typeface="Times New Roman" panose="02020603050405020304" pitchFamily="18" charset="0"/>
                <a:cs typeface="Times New Roman" panose="02020603050405020304" pitchFamily="18" charset="0"/>
              </a:rPr>
              <a:t>The assessment included</a:t>
            </a:r>
          </a:p>
          <a:p>
            <a:pPr marL="301881" indent="-301881" algn="just" hangingPunct="0">
              <a:buFontTx/>
              <a:buChar char="-"/>
            </a:pPr>
            <a:r>
              <a:rPr lang="en-AU" dirty="0">
                <a:latin typeface="Arial Narrow" panose="020B0606020202030204" pitchFamily="34" charset="0"/>
                <a:ea typeface="Times New Roman" panose="02020603050405020304" pitchFamily="18" charset="0"/>
                <a:cs typeface="Times New Roman" panose="02020603050405020304" pitchFamily="18" charset="0"/>
              </a:rPr>
              <a:t>determining ecological values and receptors where dust suppression is required</a:t>
            </a:r>
          </a:p>
          <a:p>
            <a:pPr marL="301881" indent="-301881" algn="just" hangingPunct="0">
              <a:buFontTx/>
              <a:buChar char="-"/>
            </a:pPr>
            <a:r>
              <a:rPr lang="en-AU" dirty="0">
                <a:latin typeface="Arial Narrow" panose="020B0606020202030204" pitchFamily="34" charset="0"/>
                <a:ea typeface="Times New Roman" panose="02020603050405020304" pitchFamily="18" charset="0"/>
                <a:cs typeface="Times New Roman" panose="02020603050405020304" pitchFamily="18" charset="0"/>
              </a:rPr>
              <a:t>identifying and assessing radionuclide exposure pathways</a:t>
            </a:r>
          </a:p>
          <a:p>
            <a:pPr marL="301881" indent="-301881" algn="just" hangingPunct="0">
              <a:buFontTx/>
              <a:buChar char="-"/>
            </a:pPr>
            <a:r>
              <a:rPr lang="en-AU" dirty="0">
                <a:latin typeface="Arial Narrow" panose="020B0606020202030204" pitchFamily="34" charset="0"/>
                <a:ea typeface="Times New Roman" panose="02020603050405020304" pitchFamily="18" charset="0"/>
                <a:cs typeface="Times New Roman" panose="02020603050405020304" pitchFamily="18" charset="0"/>
              </a:rPr>
              <a:t>semi-quantitatively evaluating the magnitude of risk posed to ecological receptors.</a:t>
            </a:r>
          </a:p>
          <a:p>
            <a:endParaRPr lang="en-US" dirty="0"/>
          </a:p>
        </p:txBody>
      </p:sp>
      <p:sp>
        <p:nvSpPr>
          <p:cNvPr id="4" name="Slide Number Placeholder 3"/>
          <p:cNvSpPr>
            <a:spLocks noGrp="1"/>
          </p:cNvSpPr>
          <p:nvPr>
            <p:ph type="sldNum" sz="quarter" idx="5"/>
          </p:nvPr>
        </p:nvSpPr>
        <p:spPr/>
        <p:txBody>
          <a:bodyPr/>
          <a:lstStyle/>
          <a:p>
            <a:fld id="{CFCC9198-244E-4DE7-B56C-45B8E625CAC1}" type="slidenum">
              <a:rPr lang="en-AU" smtClean="0"/>
              <a:t>20</a:t>
            </a:fld>
            <a:endParaRPr lang="en-AU"/>
          </a:p>
        </p:txBody>
      </p:sp>
    </p:spTree>
    <p:extLst>
      <p:ext uri="{BB962C8B-B14F-4D97-AF65-F5344CB8AC3E}">
        <p14:creationId xmlns:p14="http://schemas.microsoft.com/office/powerpoint/2010/main" val="945130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a:t>
            </a:r>
            <a:endParaRPr lang="en-AU" sz="1900" dirty="0">
              <a:latin typeface="Arial Narrow" panose="020B0606020202030204" pitchFamily="34" charset="0"/>
              <a:ea typeface="Times New Roman" panose="02020603050405020304" pitchFamily="18" charset="0"/>
              <a:cs typeface="Times New Roman" panose="02020603050405020304" pitchFamily="18" charset="0"/>
            </a:endParaRPr>
          </a:p>
          <a:p>
            <a:pPr algn="just" hangingPunct="0"/>
            <a:r>
              <a:rPr lang="en-AU" sz="1900" dirty="0">
                <a:latin typeface="Arial Narrow" panose="020B0606020202030204" pitchFamily="34" charset="0"/>
                <a:ea typeface="Times New Roman" panose="02020603050405020304" pitchFamily="18" charset="0"/>
                <a:cs typeface="Times New Roman" panose="02020603050405020304" pitchFamily="18" charset="0"/>
              </a:rPr>
              <a:t> </a:t>
            </a:r>
          </a:p>
          <a:p>
            <a:pPr defTabSz="966020">
              <a:defRPr/>
            </a:pPr>
            <a:r>
              <a:rPr lang="en-AU" sz="1700" dirty="0">
                <a:latin typeface="Arial Narrow" panose="020B0606020202030204" pitchFamily="34" charset="0"/>
                <a:ea typeface="Times New Roman" panose="02020603050405020304" pitchFamily="18" charset="0"/>
                <a:cs typeface="Times New Roman" panose="02020603050405020304" pitchFamily="18" charset="0"/>
              </a:rPr>
              <a:t>It was concluded that there is a low level of risk associated with past or future use of site water for dust suppression activities within the project area.</a:t>
            </a:r>
          </a:p>
          <a:p>
            <a:pPr defTabSz="966020">
              <a:defRPr/>
            </a:pPr>
            <a:r>
              <a:rPr lang="en-AU" sz="1700" dirty="0">
                <a:latin typeface="Arial Narrow" panose="020B0606020202030204" pitchFamily="34" charset="0"/>
                <a:ea typeface="Times New Roman" panose="02020603050405020304" pitchFamily="18" charset="0"/>
                <a:cs typeface="Times New Roman" panose="02020603050405020304" pitchFamily="18" charset="0"/>
              </a:rPr>
              <a:t>The licence was amended to allow dust suppression from RO</a:t>
            </a:r>
          </a:p>
          <a:p>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fld id="{CFCC9198-244E-4DE7-B56C-45B8E625CAC1}" type="slidenum">
              <a:rPr lang="en-AU" smtClean="0"/>
              <a:t>21</a:t>
            </a:fld>
            <a:endParaRPr lang="en-AU"/>
          </a:p>
        </p:txBody>
      </p:sp>
    </p:spTree>
    <p:extLst>
      <p:ext uri="{BB962C8B-B14F-4D97-AF65-F5344CB8AC3E}">
        <p14:creationId xmlns:p14="http://schemas.microsoft.com/office/powerpoint/2010/main" val="1128353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Narrow" panose="020B0606020202030204" pitchFamily="34" charset="0"/>
                <a:ea typeface="Times New Roman" panose="02020603050405020304" pitchFamily="18" charset="0"/>
                <a:cs typeface="Times New Roman" panose="02020603050405020304" pitchFamily="18" charset="0"/>
              </a:rPr>
              <a:t>As part of closure, it was expected that the land would be used by local pastoralist for livestock grazing. With this in mind, the mining company wanted to look at the risk of the elevated activity on the proposed land use.</a:t>
            </a:r>
          </a:p>
        </p:txBody>
      </p:sp>
      <p:sp>
        <p:nvSpPr>
          <p:cNvPr id="4" name="Slide Number Placeholder 3"/>
          <p:cNvSpPr>
            <a:spLocks noGrp="1"/>
          </p:cNvSpPr>
          <p:nvPr>
            <p:ph type="sldNum" sz="quarter" idx="5"/>
          </p:nvPr>
        </p:nvSpPr>
        <p:spPr/>
        <p:txBody>
          <a:bodyPr/>
          <a:lstStyle/>
          <a:p>
            <a:fld id="{CFCC9198-244E-4DE7-B56C-45B8E625CAC1}" type="slidenum">
              <a:rPr lang="en-AU" smtClean="0"/>
              <a:t>22</a:t>
            </a:fld>
            <a:endParaRPr lang="en-AU"/>
          </a:p>
        </p:txBody>
      </p:sp>
    </p:spTree>
    <p:extLst>
      <p:ext uri="{BB962C8B-B14F-4D97-AF65-F5344CB8AC3E}">
        <p14:creationId xmlns:p14="http://schemas.microsoft.com/office/powerpoint/2010/main" val="1191242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hangingPunct="0"/>
            <a:r>
              <a:rPr lang="en-AU" dirty="0">
                <a:latin typeface="Arial Narrow" panose="020B0606020202030204" pitchFamily="34" charset="0"/>
                <a:ea typeface="Times New Roman" panose="02020603050405020304" pitchFamily="18" charset="0"/>
                <a:cs typeface="Times New Roman" panose="02020603050405020304" pitchFamily="18" charset="0"/>
              </a:rPr>
              <a:t>The project deposits contain naturally elevated concentrations of uranium and thorium.</a:t>
            </a:r>
          </a:p>
          <a:p>
            <a:pPr algn="just" hangingPunct="0"/>
            <a:r>
              <a:rPr lang="en-AU" dirty="0">
                <a:latin typeface="Arial Narrow" panose="020B0606020202030204" pitchFamily="34" charset="0"/>
                <a:ea typeface="Times New Roman" panose="02020603050405020304" pitchFamily="18" charset="0"/>
                <a:cs typeface="Times New Roman" panose="02020603050405020304" pitchFamily="18" charset="0"/>
              </a:rPr>
              <a:t> </a:t>
            </a:r>
          </a:p>
          <a:p>
            <a:pPr marL="362257" indent="-362257" algn="just" hangingPunct="0">
              <a:spcBef>
                <a:spcPts val="634"/>
              </a:spcBef>
              <a:buSzPts val="1100"/>
              <a:buFont typeface="Symbol" panose="05050102010706020507" pitchFamily="18" charset="2"/>
              <a:buChar char=""/>
            </a:pPr>
            <a:endParaRPr lang="en-AU" sz="190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CC9198-244E-4DE7-B56C-45B8E625CAC1}" type="slidenum">
              <a:rPr lang="en-AU" smtClean="0"/>
              <a:t>23</a:t>
            </a:fld>
            <a:endParaRPr lang="en-AU"/>
          </a:p>
        </p:txBody>
      </p:sp>
    </p:spTree>
    <p:extLst>
      <p:ext uri="{BB962C8B-B14F-4D97-AF65-F5344CB8AC3E}">
        <p14:creationId xmlns:p14="http://schemas.microsoft.com/office/powerpoint/2010/main" val="243653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a:t>
            </a:r>
          </a:p>
          <a:p>
            <a:r>
              <a:rPr lang="en-US" dirty="0"/>
              <a:t>The farmers who were to take over the land post-closure can be confident in the risks associated with mining on the land.</a:t>
            </a:r>
          </a:p>
          <a:p>
            <a:endParaRPr lang="en-US" dirty="0"/>
          </a:p>
        </p:txBody>
      </p:sp>
      <p:sp>
        <p:nvSpPr>
          <p:cNvPr id="4" name="Slide Number Placeholder 3"/>
          <p:cNvSpPr>
            <a:spLocks noGrp="1"/>
          </p:cNvSpPr>
          <p:nvPr>
            <p:ph type="sldNum" sz="quarter" idx="5"/>
          </p:nvPr>
        </p:nvSpPr>
        <p:spPr/>
        <p:txBody>
          <a:bodyPr/>
          <a:lstStyle/>
          <a:p>
            <a:fld id="{CFCC9198-244E-4DE7-B56C-45B8E625CAC1}" type="slidenum">
              <a:rPr lang="en-AU" smtClean="0"/>
              <a:t>24</a:t>
            </a:fld>
            <a:endParaRPr lang="en-AU"/>
          </a:p>
        </p:txBody>
      </p:sp>
    </p:spTree>
    <p:extLst>
      <p:ext uri="{BB962C8B-B14F-4D97-AF65-F5344CB8AC3E}">
        <p14:creationId xmlns:p14="http://schemas.microsoft.com/office/powerpoint/2010/main" val="2656242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FCC9198-244E-4DE7-B56C-45B8E625CAC1}" type="slidenum">
              <a:rPr lang="en-AU" smtClean="0"/>
              <a:t>25</a:t>
            </a:fld>
            <a:endParaRPr lang="en-AU"/>
          </a:p>
        </p:txBody>
      </p:sp>
    </p:spTree>
    <p:extLst>
      <p:ext uri="{BB962C8B-B14F-4D97-AF65-F5344CB8AC3E}">
        <p14:creationId xmlns:p14="http://schemas.microsoft.com/office/powerpoint/2010/main" val="207940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talk I will </a:t>
            </a:r>
          </a:p>
          <a:p>
            <a:pPr marL="181129" indent="-181129">
              <a:buFontTx/>
              <a:buChar char="-"/>
            </a:pPr>
            <a:r>
              <a:rPr lang="en-US" dirty="0"/>
              <a:t>An overview of radiation, NORM, and how it relates to mining</a:t>
            </a:r>
          </a:p>
          <a:p>
            <a:pPr marL="181129" indent="-181129">
              <a:buFontTx/>
              <a:buChar char="-"/>
            </a:pPr>
            <a:r>
              <a:rPr lang="en-US" dirty="0"/>
              <a:t>Discuss governing bodies and legislation regarding radiation in mining, </a:t>
            </a:r>
          </a:p>
          <a:p>
            <a:pPr marL="181129" indent="-181129">
              <a:buFontTx/>
              <a:buChar char="-"/>
            </a:pPr>
            <a:r>
              <a:rPr lang="en-US" dirty="0"/>
              <a:t>Discuss risk assessments with regards to radiation, and</a:t>
            </a:r>
          </a:p>
          <a:p>
            <a:pPr marL="181129" indent="-181129">
              <a:buFontTx/>
              <a:buChar char="-"/>
            </a:pPr>
            <a:r>
              <a:rPr lang="en-US" dirty="0"/>
              <a:t>Provide an overview of two case studies of NORM in mining in WA.</a:t>
            </a:r>
          </a:p>
        </p:txBody>
      </p:sp>
      <p:sp>
        <p:nvSpPr>
          <p:cNvPr id="4" name="Slide Number Placeholder 3"/>
          <p:cNvSpPr>
            <a:spLocks noGrp="1"/>
          </p:cNvSpPr>
          <p:nvPr>
            <p:ph type="sldNum" sz="quarter" idx="5"/>
          </p:nvPr>
        </p:nvSpPr>
        <p:spPr/>
        <p:txBody>
          <a:bodyPr/>
          <a:lstStyle/>
          <a:p>
            <a:fld id="{CFCC9198-244E-4DE7-B56C-45B8E625CAC1}" type="slidenum">
              <a:rPr lang="en-AU" smtClean="0"/>
              <a:t>3</a:t>
            </a:fld>
            <a:endParaRPr lang="en-AU"/>
          </a:p>
        </p:txBody>
      </p:sp>
    </p:spTree>
    <p:extLst>
      <p:ext uri="{BB962C8B-B14F-4D97-AF65-F5344CB8AC3E}">
        <p14:creationId xmlns:p14="http://schemas.microsoft.com/office/powerpoint/2010/main" val="89834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latin typeface="Arial Narrow" panose="020B0606020202030204" pitchFamily="34" charset="0"/>
                <a:ea typeface="Times New Roman" panose="02020603050405020304" pitchFamily="18" charset="0"/>
                <a:cs typeface="Times New Roman" panose="02020603050405020304" pitchFamily="18" charset="0"/>
              </a:rPr>
              <a:t>To keep it simple - Radiation is the breakdown or disintegration of unstable atoms.</a:t>
            </a:r>
          </a:p>
          <a:p>
            <a:endParaRPr lang="en-AU" sz="1500" dirty="0">
              <a:latin typeface="Arial Narrow" panose="020B0606020202030204" pitchFamily="34" charset="0"/>
              <a:ea typeface="Times New Roman" panose="02020603050405020304" pitchFamily="18" charset="0"/>
              <a:cs typeface="Times New Roman" panose="02020603050405020304" pitchFamily="18" charset="0"/>
            </a:endParaRPr>
          </a:p>
          <a:p>
            <a:r>
              <a:rPr lang="en-AU" sz="1500" dirty="0">
                <a:latin typeface="Arial Narrow" panose="020B0606020202030204" pitchFamily="34" charset="0"/>
                <a:ea typeface="Times New Roman" panose="02020603050405020304" pitchFamily="18" charset="0"/>
                <a:cs typeface="Times New Roman" panose="02020603050405020304" pitchFamily="18" charset="0"/>
              </a:rPr>
              <a:t>There are a number of units for radioactivity.  The main ones to be familiar with are:</a:t>
            </a:r>
          </a:p>
          <a:p>
            <a:r>
              <a:rPr lang="en-AU" sz="1500" dirty="0">
                <a:latin typeface="Arial Narrow" panose="020B0606020202030204" pitchFamily="34" charset="0"/>
                <a:ea typeface="Times New Roman" panose="02020603050405020304" pitchFamily="18" charset="0"/>
                <a:cs typeface="Times New Roman" panose="02020603050405020304" pitchFamily="18" charset="0"/>
              </a:rPr>
              <a:t>Bq – This is the activity of a material and is how many times an atom disintegrates (or decays) per second. The higher this number the more radiation is being released. </a:t>
            </a:r>
          </a:p>
          <a:p>
            <a:r>
              <a:rPr lang="en-AU" sz="1500" dirty="0">
                <a:latin typeface="Arial Narrow" panose="020B0606020202030204" pitchFamily="34" charset="0"/>
                <a:ea typeface="Times New Roman" panose="02020603050405020304" pitchFamily="18" charset="0"/>
                <a:cs typeface="Times New Roman" panose="02020603050405020304" pitchFamily="18" charset="0"/>
              </a:rPr>
              <a:t>Gy – Grey is used to describe the absorbed dose – energy received per kg. </a:t>
            </a:r>
          </a:p>
          <a:p>
            <a:r>
              <a:rPr lang="en-AU" sz="1500" dirty="0">
                <a:latin typeface="Arial Narrow" panose="020B0606020202030204" pitchFamily="34" charset="0"/>
                <a:ea typeface="Times New Roman" panose="02020603050405020304" pitchFamily="18" charset="0"/>
                <a:cs typeface="Times New Roman" panose="02020603050405020304" pitchFamily="18" charset="0"/>
              </a:rPr>
              <a:t>Sv – A sievert is the effective dose - used to represent the health risk of ionizing radiation.  Usually denoted in milli-</a:t>
            </a:r>
            <a:r>
              <a:rPr lang="en-AU" sz="1500" dirty="0" err="1">
                <a:latin typeface="Arial Narrow" panose="020B0606020202030204" pitchFamily="34" charset="0"/>
                <a:ea typeface="Times New Roman" panose="02020603050405020304" pitchFamily="18" charset="0"/>
                <a:cs typeface="Times New Roman" panose="02020603050405020304" pitchFamily="18" charset="0"/>
              </a:rPr>
              <a:t>seiverts</a:t>
            </a:r>
            <a:r>
              <a:rPr lang="en-AU" sz="1500" dirty="0">
                <a:latin typeface="Arial Narrow" panose="020B0606020202030204" pitchFamily="34" charset="0"/>
                <a:ea typeface="Times New Roman" panose="02020603050405020304" pitchFamily="18" charset="0"/>
                <a:cs typeface="Times New Roman" panose="02020603050405020304" pitchFamily="18" charset="0"/>
              </a:rPr>
              <a:t>.</a:t>
            </a:r>
          </a:p>
          <a:p>
            <a:endParaRPr lang="en-AU" sz="1900" dirty="0">
              <a:latin typeface="Arial Narrow" panose="020B0606020202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CFCC9198-244E-4DE7-B56C-45B8E625CAC1}" type="slidenum">
              <a:rPr lang="en-AU" smtClean="0"/>
              <a:t>4</a:t>
            </a:fld>
            <a:endParaRPr lang="en-AU"/>
          </a:p>
        </p:txBody>
      </p:sp>
    </p:spTree>
    <p:extLst>
      <p:ext uri="{BB962C8B-B14F-4D97-AF65-F5344CB8AC3E}">
        <p14:creationId xmlns:p14="http://schemas.microsoft.com/office/powerpoint/2010/main" val="127974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500" dirty="0">
                <a:latin typeface="Arial Narrow" panose="020B0606020202030204" pitchFamily="34" charset="0"/>
                <a:cs typeface="Times New Roman" panose="02020603050405020304" pitchFamily="18" charset="0"/>
              </a:rPr>
              <a:t>Three main types of radiation: Alpha, beta and gamma</a:t>
            </a:r>
          </a:p>
          <a:p>
            <a:endParaRPr lang="en-AU" sz="1500" dirty="0">
              <a:latin typeface="Arial Narrow" panose="020B0606020202030204" pitchFamily="34" charset="0"/>
              <a:cs typeface="Times New Roman" panose="02020603050405020304" pitchFamily="18" charset="0"/>
            </a:endParaRPr>
          </a:p>
          <a:p>
            <a:r>
              <a:rPr lang="en-AU" sz="1500" dirty="0">
                <a:latin typeface="Arial Narrow" panose="020B0606020202030204" pitchFamily="34" charset="0"/>
                <a:cs typeface="Times New Roman" panose="02020603050405020304" pitchFamily="18" charset="0"/>
              </a:rPr>
              <a:t>Alpha and beta radiation have high ironizing energy that can do some serious damage to tissues, but they do not travel very far through physical materials, such as skin. </a:t>
            </a:r>
          </a:p>
          <a:p>
            <a:endParaRPr lang="en-AU" sz="1500" dirty="0">
              <a:latin typeface="Arial Narrow" panose="020B0606020202030204" pitchFamily="34" charset="0"/>
              <a:cs typeface="Times New Roman" panose="02020603050405020304" pitchFamily="18" charset="0"/>
            </a:endParaRPr>
          </a:p>
          <a:p>
            <a:r>
              <a:rPr lang="en-AU" sz="1500" dirty="0">
                <a:latin typeface="Arial Narrow" panose="020B0606020202030204" pitchFamily="34" charset="0"/>
                <a:cs typeface="Times New Roman" panose="02020603050405020304" pitchFamily="18" charset="0"/>
              </a:rPr>
              <a:t>Gamma radiation has a much lower ionizing energy compared to alpha and beta radiation, but it has the ability to travel through physical materials.</a:t>
            </a:r>
          </a:p>
          <a:p>
            <a:endParaRPr lang="en-AU" sz="1900" dirty="0">
              <a:latin typeface="Arial Narrow" panose="020B0606020202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CFCC9198-244E-4DE7-B56C-45B8E625CAC1}" type="slidenum">
              <a:rPr lang="en-AU" smtClean="0"/>
              <a:t>5</a:t>
            </a:fld>
            <a:endParaRPr lang="en-AU"/>
          </a:p>
        </p:txBody>
      </p:sp>
    </p:spTree>
    <p:extLst>
      <p:ext uri="{BB962C8B-B14F-4D97-AF65-F5344CB8AC3E}">
        <p14:creationId xmlns:p14="http://schemas.microsoft.com/office/powerpoint/2010/main" val="3449355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hangingPunct="0"/>
            <a:r>
              <a:rPr lang="en-AU" sz="1500" dirty="0">
                <a:latin typeface="Arial Narrow" panose="020B0606020202030204" pitchFamily="34" charset="0"/>
                <a:ea typeface="Times New Roman" panose="02020603050405020304" pitchFamily="18" charset="0"/>
                <a:cs typeface="Times New Roman" panose="02020603050405020304" pitchFamily="18" charset="0"/>
              </a:rPr>
              <a:t>NORM is Naturally Occurring Radioactive Material.  </a:t>
            </a:r>
          </a:p>
          <a:p>
            <a:pPr algn="just" hangingPunct="0"/>
            <a:r>
              <a:rPr lang="en-AU" sz="1500" dirty="0">
                <a:latin typeface="Arial Narrow" panose="020B0606020202030204" pitchFamily="34" charset="0"/>
                <a:ea typeface="Times New Roman" panose="02020603050405020304" pitchFamily="18" charset="0"/>
                <a:cs typeface="Times New Roman" panose="02020603050405020304" pitchFamily="18" charset="0"/>
              </a:rPr>
              <a:t>NORM is the naturally occurring background radiation within the environment that people are continuously exposed to. Sources of naturally occurring background radiation include rocks, soil, food, and sunlight. </a:t>
            </a:r>
          </a:p>
          <a:p>
            <a:pPr algn="just" hangingPunct="0"/>
            <a:r>
              <a:rPr lang="en-AU" sz="1500" dirty="0">
                <a:latin typeface="Arial Narrow" panose="020B0606020202030204" pitchFamily="34" charset="0"/>
                <a:ea typeface="Times New Roman" panose="02020603050405020304" pitchFamily="18" charset="0"/>
                <a:cs typeface="Times New Roman" panose="02020603050405020304" pitchFamily="18" charset="0"/>
              </a:rPr>
              <a:t> </a:t>
            </a:r>
          </a:p>
          <a:p>
            <a:pPr algn="just" hangingPunct="0"/>
            <a:r>
              <a:rPr lang="en-AU" sz="1500" dirty="0">
                <a:latin typeface="Arial Narrow" panose="020B0606020202030204" pitchFamily="34" charset="0"/>
                <a:ea typeface="Times New Roman" panose="02020603050405020304" pitchFamily="18" charset="0"/>
                <a:cs typeface="Times New Roman" panose="02020603050405020304" pitchFamily="18" charset="0"/>
              </a:rPr>
              <a:t>The two main radioactive elements are uranium and thorium which occur naturally in minerals across the planet. </a:t>
            </a:r>
          </a:p>
          <a:p>
            <a:pPr algn="just" hangingPunct="0"/>
            <a:r>
              <a:rPr lang="en-AU" sz="1500" dirty="0">
                <a:latin typeface="Arial Narrow" panose="020B0606020202030204" pitchFamily="34" charset="0"/>
                <a:ea typeface="Times New Roman" panose="02020603050405020304" pitchFamily="18" charset="0"/>
                <a:cs typeface="Times New Roman" panose="02020603050405020304" pitchFamily="18" charset="0"/>
              </a:rPr>
              <a:t> </a:t>
            </a:r>
          </a:p>
          <a:p>
            <a:r>
              <a:rPr lang="en-AU" sz="1500" dirty="0">
                <a:latin typeface="Arial Narrow" panose="020B0606020202030204" pitchFamily="34" charset="0"/>
                <a:ea typeface="Times New Roman" panose="02020603050405020304" pitchFamily="18" charset="0"/>
                <a:cs typeface="Times New Roman" panose="02020603050405020304" pitchFamily="18" charset="0"/>
              </a:rPr>
              <a:t>In Australia, on average a human receives around 1.5 mSv of radiation exposure per year from natural sources such as sunlight.</a:t>
            </a:r>
            <a:endParaRPr lang="en-AU" sz="1100" dirty="0"/>
          </a:p>
        </p:txBody>
      </p:sp>
      <p:sp>
        <p:nvSpPr>
          <p:cNvPr id="4" name="Slide Number Placeholder 3"/>
          <p:cNvSpPr>
            <a:spLocks noGrp="1"/>
          </p:cNvSpPr>
          <p:nvPr>
            <p:ph type="sldNum" sz="quarter" idx="5"/>
          </p:nvPr>
        </p:nvSpPr>
        <p:spPr/>
        <p:txBody>
          <a:bodyPr/>
          <a:lstStyle/>
          <a:p>
            <a:fld id="{CFCC9198-244E-4DE7-B56C-45B8E625CAC1}" type="slidenum">
              <a:rPr lang="en-AU" smtClean="0"/>
              <a:t>6</a:t>
            </a:fld>
            <a:endParaRPr lang="en-AU"/>
          </a:p>
        </p:txBody>
      </p:sp>
    </p:spTree>
    <p:extLst>
      <p:ext uri="{BB962C8B-B14F-4D97-AF65-F5344CB8AC3E}">
        <p14:creationId xmlns:p14="http://schemas.microsoft.com/office/powerpoint/2010/main" val="2393236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Uranium and thorium are found all over the world in soils and bedrock in varying concentrations.</a:t>
            </a:r>
          </a:p>
          <a:p>
            <a:r>
              <a:rPr lang="en-US" dirty="0"/>
              <a:t>As with other elements, the presence of uranium or thorium will be higher or lower due to the specific geological processes that have occurred in that area.</a:t>
            </a:r>
          </a:p>
          <a:p>
            <a:endParaRPr lang="en-US" dirty="0"/>
          </a:p>
          <a:p>
            <a:r>
              <a:rPr lang="en-US" dirty="0"/>
              <a:t>Uranium and thorium are commonly associated with mining of:</a:t>
            </a:r>
          </a:p>
          <a:p>
            <a:r>
              <a:rPr lang="en-US" dirty="0"/>
              <a:t>Mineral sands</a:t>
            </a:r>
          </a:p>
          <a:p>
            <a:r>
              <a:rPr lang="en-US" dirty="0"/>
              <a:t>Rare earths and</a:t>
            </a:r>
          </a:p>
          <a:p>
            <a:r>
              <a:rPr lang="en-US" dirty="0"/>
              <a:t>in some cases, pegmatite/lithium.</a:t>
            </a:r>
          </a:p>
          <a:p>
            <a:endParaRPr lang="en-US" dirty="0"/>
          </a:p>
        </p:txBody>
      </p:sp>
      <p:sp>
        <p:nvSpPr>
          <p:cNvPr id="4" name="Slide Number Placeholder 3"/>
          <p:cNvSpPr>
            <a:spLocks noGrp="1"/>
          </p:cNvSpPr>
          <p:nvPr>
            <p:ph type="sldNum" sz="quarter" idx="5"/>
          </p:nvPr>
        </p:nvSpPr>
        <p:spPr/>
        <p:txBody>
          <a:bodyPr/>
          <a:lstStyle/>
          <a:p>
            <a:fld id="{CFCC9198-244E-4DE7-B56C-45B8E625CAC1}" type="slidenum">
              <a:rPr lang="en-AU" smtClean="0"/>
              <a:t>7</a:t>
            </a:fld>
            <a:endParaRPr lang="en-AU"/>
          </a:p>
        </p:txBody>
      </p:sp>
    </p:spTree>
    <p:extLst>
      <p:ext uri="{BB962C8B-B14F-4D97-AF65-F5344CB8AC3E}">
        <p14:creationId xmlns:p14="http://schemas.microsoft.com/office/powerpoint/2010/main" val="4008663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hangingPunct="0">
              <a:spcBef>
                <a:spcPts val="634"/>
              </a:spcBef>
              <a:buSzPts val="1100"/>
            </a:pPr>
            <a:r>
              <a:rPr lang="en-AU" sz="1100" dirty="0">
                <a:latin typeface="Arial Narrow" panose="020B0606020202030204" pitchFamily="34" charset="0"/>
                <a:cs typeface="Times New Roman" panose="02020603050405020304" pitchFamily="18" charset="0"/>
              </a:rPr>
              <a:t>Radiation protection in Australia is overseen by ARPANSA – Australian Radiation Protection Agency.</a:t>
            </a:r>
          </a:p>
          <a:p>
            <a:pPr algn="just" hangingPunct="0">
              <a:spcBef>
                <a:spcPts val="634"/>
              </a:spcBef>
              <a:buSzPts val="1100"/>
            </a:pPr>
            <a:r>
              <a:rPr lang="en-AU" sz="1100" dirty="0">
                <a:latin typeface="Arial Narrow" panose="020B0606020202030204" pitchFamily="34" charset="0"/>
                <a:cs typeface="Times New Roman" panose="02020603050405020304" pitchFamily="18" charset="0"/>
              </a:rPr>
              <a:t>ARPANSA prepares:</a:t>
            </a:r>
          </a:p>
          <a:p>
            <a:pPr algn="just" hangingPunct="0">
              <a:spcBef>
                <a:spcPts val="634"/>
              </a:spcBef>
              <a:buSzPts val="1100"/>
            </a:pPr>
            <a:r>
              <a:rPr lang="en-AU" sz="1100" dirty="0">
                <a:latin typeface="Arial Narrow" panose="020B0606020202030204" pitchFamily="34" charset="0"/>
                <a:cs typeface="Times New Roman" panose="02020603050405020304" pitchFamily="18" charset="0"/>
              </a:rPr>
              <a:t>National policies</a:t>
            </a:r>
          </a:p>
          <a:p>
            <a:pPr algn="just" hangingPunct="0">
              <a:spcBef>
                <a:spcPts val="634"/>
              </a:spcBef>
              <a:buSzPts val="1100"/>
            </a:pPr>
            <a:r>
              <a:rPr lang="en-AU" sz="1100" dirty="0">
                <a:latin typeface="Arial Narrow" panose="020B0606020202030204" pitchFamily="34" charset="0"/>
                <a:cs typeface="Times New Roman" panose="02020603050405020304" pitchFamily="18" charset="0"/>
              </a:rPr>
              <a:t>Codes of practice and standards</a:t>
            </a:r>
          </a:p>
          <a:p>
            <a:pPr algn="just" hangingPunct="0">
              <a:spcBef>
                <a:spcPts val="634"/>
              </a:spcBef>
              <a:buSzPts val="1100"/>
            </a:pPr>
            <a:endParaRPr lang="en-AU" sz="1100" dirty="0">
              <a:latin typeface="Arial Narrow" panose="020B0606020202030204" pitchFamily="34" charset="0"/>
              <a:cs typeface="Times New Roman" panose="02020603050405020304" pitchFamily="18" charset="0"/>
            </a:endParaRPr>
          </a:p>
          <a:p>
            <a:pPr algn="just" hangingPunct="0">
              <a:spcBef>
                <a:spcPts val="634"/>
              </a:spcBef>
              <a:buSzPts val="1100"/>
            </a:pPr>
            <a:r>
              <a:rPr lang="en-AU" sz="1100" dirty="0">
                <a:latin typeface="Arial Narrow" panose="020B0606020202030204" pitchFamily="34" charset="0"/>
                <a:ea typeface="Times New Roman" panose="02020603050405020304" pitchFamily="18" charset="0"/>
                <a:cs typeface="Times New Roman" panose="02020603050405020304" pitchFamily="18" charset="0"/>
              </a:rPr>
              <a:t>Radiation protection in Australia is regulated at a State and Territory level.</a:t>
            </a:r>
          </a:p>
          <a:p>
            <a:pPr algn="just" hangingPunct="0">
              <a:spcBef>
                <a:spcPts val="634"/>
              </a:spcBef>
              <a:buSzPts val="1100"/>
            </a:pPr>
            <a:r>
              <a:rPr lang="en-AU" sz="1100" dirty="0">
                <a:latin typeface="Arial Narrow" panose="020B0606020202030204" pitchFamily="34" charset="0"/>
                <a:ea typeface="Times New Roman" panose="02020603050405020304" pitchFamily="18" charset="0"/>
                <a:cs typeface="Times New Roman" panose="02020603050405020304" pitchFamily="18" charset="0"/>
              </a:rPr>
              <a:t>In Western Australia:</a:t>
            </a:r>
          </a:p>
          <a:p>
            <a:pPr algn="just" hangingPunct="0">
              <a:spcBef>
                <a:spcPts val="634"/>
              </a:spcBef>
              <a:buSzPts val="1100"/>
            </a:pPr>
            <a:r>
              <a:rPr lang="en-AU" sz="1100" dirty="0">
                <a:latin typeface="Arial Narrow" panose="020B0606020202030204" pitchFamily="34" charset="0"/>
                <a:ea typeface="Times New Roman" panose="02020603050405020304" pitchFamily="18" charset="0"/>
                <a:cs typeface="Times New Roman" panose="02020603050405020304" pitchFamily="18" charset="0"/>
              </a:rPr>
              <a:t>Radiological Council (RCWA) and Department of Mines, Industry, Regulation and Safety (DMIRS) the regulating organisations. </a:t>
            </a:r>
          </a:p>
          <a:p>
            <a:pPr algn="just" hangingPunct="0">
              <a:spcBef>
                <a:spcPts val="634"/>
              </a:spcBef>
              <a:buSzPts val="1100"/>
            </a:pPr>
            <a:r>
              <a:rPr lang="en-AU" sz="1100" dirty="0">
                <a:latin typeface="Arial Narrow" panose="020B0606020202030204" pitchFamily="34" charset="0"/>
                <a:ea typeface="Times New Roman" panose="02020603050405020304" pitchFamily="18" charset="0"/>
                <a:cs typeface="Times New Roman" panose="02020603050405020304" pitchFamily="18" charset="0"/>
              </a:rPr>
              <a:t>A memorandum of understanding exists between the RCWA and DMIRS in relation to their responsibilities.</a:t>
            </a:r>
          </a:p>
          <a:p>
            <a:pPr algn="just" hangingPunct="0">
              <a:spcBef>
                <a:spcPts val="634"/>
              </a:spcBef>
              <a:buSzPts val="1100"/>
            </a:pPr>
            <a:endParaRPr lang="en-AU" sz="1100" dirty="0">
              <a:latin typeface="Arial Narrow" panose="020B0606020202030204" pitchFamily="34" charset="0"/>
              <a:cs typeface="Times New Roman" panose="02020603050405020304" pitchFamily="18" charset="0"/>
            </a:endParaRPr>
          </a:p>
          <a:p>
            <a:pPr algn="just" defTabSz="966020" hangingPunct="0">
              <a:spcBef>
                <a:spcPts val="634"/>
              </a:spcBef>
              <a:buSzPts val="1100"/>
              <a:defRPr/>
            </a:pPr>
            <a:r>
              <a:rPr lang="en-AU" sz="1100" dirty="0">
                <a:latin typeface="Arial Narrow" panose="020B0606020202030204" pitchFamily="34" charset="0"/>
                <a:cs typeface="Times New Roman" panose="02020603050405020304" pitchFamily="18" charset="0"/>
              </a:rPr>
              <a:t>DWER are familiar with and refer to the ARPANSA guidelines with regards to the environment. </a:t>
            </a:r>
            <a:endParaRPr lang="en-AU" sz="1100" dirty="0"/>
          </a:p>
          <a:p>
            <a:pPr algn="just" hangingPunct="0">
              <a:spcBef>
                <a:spcPts val="634"/>
              </a:spcBef>
              <a:buSzPts val="1100"/>
            </a:pPr>
            <a:r>
              <a:rPr lang="en-AU" sz="1100" dirty="0">
                <a:latin typeface="Arial Narrow" panose="020B0606020202030204" pitchFamily="34" charset="0"/>
                <a:cs typeface="Times New Roman" panose="02020603050405020304" pitchFamily="18" charset="0"/>
              </a:rPr>
              <a:t>While the EPA and DECCEWW liaise with RCWA and DMIRS with regards to environmental radiation issues.</a:t>
            </a:r>
            <a:endParaRPr lang="en-AU" sz="1900" dirty="0">
              <a:latin typeface="Arial Narrow" panose="020B0606020202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CC9198-244E-4DE7-B56C-45B8E625CAC1}" type="slidenum">
              <a:rPr lang="en-AU" smtClean="0"/>
              <a:t>8</a:t>
            </a:fld>
            <a:endParaRPr lang="en-AU" dirty="0"/>
          </a:p>
        </p:txBody>
      </p:sp>
    </p:spTree>
    <p:extLst>
      <p:ext uri="{BB962C8B-B14F-4D97-AF65-F5344CB8AC3E}">
        <p14:creationId xmlns:p14="http://schemas.microsoft.com/office/powerpoint/2010/main" val="4019748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hangingPunct="0"/>
            <a:r>
              <a:rPr lang="en-AU" sz="1500" dirty="0">
                <a:latin typeface="Arial Narrow" panose="020B0606020202030204" pitchFamily="34" charset="0"/>
                <a:ea typeface="Times New Roman" panose="02020603050405020304" pitchFamily="18" charset="0"/>
                <a:cs typeface="Times New Roman" panose="02020603050405020304" pitchFamily="18" charset="0"/>
              </a:rPr>
              <a:t>RCWA is primarily focussed on protecting members of the general public from exposure to harmful radiation levels.</a:t>
            </a:r>
          </a:p>
          <a:p>
            <a:pPr algn="just" hangingPunct="0"/>
            <a:r>
              <a:rPr lang="en-AU" sz="1500" dirty="0">
                <a:latin typeface="Arial Narrow" panose="020B0606020202030204" pitchFamily="34" charset="0"/>
                <a:ea typeface="Times New Roman" panose="02020603050405020304" pitchFamily="18" charset="0"/>
                <a:cs typeface="Times New Roman" panose="02020603050405020304" pitchFamily="18" charset="0"/>
              </a:rPr>
              <a:t>This includes:</a:t>
            </a:r>
          </a:p>
          <a:p>
            <a:pPr algn="just" hangingPunct="0"/>
            <a:r>
              <a:rPr lang="en-AU" sz="1500" dirty="0">
                <a:latin typeface="Arial Narrow" panose="020B0606020202030204" pitchFamily="34" charset="0"/>
                <a:ea typeface="Times New Roman" panose="02020603050405020304" pitchFamily="18" charset="0"/>
                <a:cs typeface="Times New Roman" panose="02020603050405020304" pitchFamily="18" charset="0"/>
              </a:rPr>
              <a:t>Medical and industrial processes</a:t>
            </a:r>
          </a:p>
          <a:p>
            <a:pPr algn="just" hangingPunct="0"/>
            <a:r>
              <a:rPr lang="en-AU" sz="1500" dirty="0">
                <a:latin typeface="Arial Narrow" panose="020B0606020202030204" pitchFamily="34" charset="0"/>
                <a:ea typeface="Times New Roman" panose="02020603050405020304" pitchFamily="18" charset="0"/>
                <a:cs typeface="Times New Roman" panose="02020603050405020304" pitchFamily="18" charset="0"/>
              </a:rPr>
              <a:t>transport of radioactive material</a:t>
            </a:r>
          </a:p>
          <a:p>
            <a:pPr algn="just" hangingPunct="0"/>
            <a:r>
              <a:rPr lang="en-AU" sz="1500" dirty="0">
                <a:latin typeface="Arial Narrow" panose="020B0606020202030204" pitchFamily="34" charset="0"/>
                <a:ea typeface="Times New Roman" panose="02020603050405020304" pitchFamily="18" charset="0"/>
                <a:cs typeface="Times New Roman" panose="02020603050405020304" pitchFamily="18" charset="0"/>
              </a:rPr>
              <a:t>And radioactive waste. </a:t>
            </a:r>
          </a:p>
          <a:p>
            <a:pPr algn="just" hangingPunct="0"/>
            <a:r>
              <a:rPr lang="en-AU" sz="1500" dirty="0">
                <a:latin typeface="Arial Narrow" panose="020B0606020202030204" pitchFamily="34" charset="0"/>
                <a:ea typeface="Times New Roman" panose="02020603050405020304" pitchFamily="18" charset="0"/>
                <a:cs typeface="Times New Roman" panose="02020603050405020304" pitchFamily="18" charset="0"/>
              </a:rPr>
              <a:t> </a:t>
            </a:r>
          </a:p>
          <a:p>
            <a:pPr algn="just" hangingPunct="0"/>
            <a:r>
              <a:rPr lang="en-AU" sz="1500" dirty="0">
                <a:latin typeface="Arial Narrow" panose="020B0606020202030204" pitchFamily="34" charset="0"/>
                <a:ea typeface="Times New Roman" panose="02020603050405020304" pitchFamily="18" charset="0"/>
                <a:cs typeface="Times New Roman" panose="02020603050405020304" pitchFamily="18" charset="0"/>
              </a:rPr>
              <a:t>DMIRS primary focus is on the mining and processing of radioactive ores on mine sites, and the associated exposure of workers at the mining operations and controlling potential exposure to members of the public associated with the mining process.</a:t>
            </a:r>
          </a:p>
          <a:p>
            <a:endParaRPr lang="en-AU" sz="1500" dirty="0">
              <a:latin typeface="Arial Narrow" panose="020B0606020202030204" pitchFamily="34" charset="0"/>
              <a:cs typeface="Times New Roman" panose="02020603050405020304" pitchFamily="18" charset="0"/>
            </a:endParaRPr>
          </a:p>
          <a:p>
            <a:r>
              <a:rPr lang="en-AU" sz="1500" dirty="0">
                <a:latin typeface="Arial Narrow" panose="020B0606020202030204" pitchFamily="34" charset="0"/>
                <a:cs typeface="Times New Roman" panose="02020603050405020304" pitchFamily="18" charset="0"/>
              </a:rPr>
              <a:t>Both RCWA and DMIRS are primarily focused on human health aspect and not the environment in terms of radiation and NORM.</a:t>
            </a:r>
            <a:endParaRPr lang="en-AU" sz="1100" dirty="0"/>
          </a:p>
        </p:txBody>
      </p:sp>
      <p:sp>
        <p:nvSpPr>
          <p:cNvPr id="4" name="Slide Number Placeholder 3"/>
          <p:cNvSpPr>
            <a:spLocks noGrp="1"/>
          </p:cNvSpPr>
          <p:nvPr>
            <p:ph type="sldNum" sz="quarter" idx="5"/>
          </p:nvPr>
        </p:nvSpPr>
        <p:spPr/>
        <p:txBody>
          <a:bodyPr/>
          <a:lstStyle/>
          <a:p>
            <a:fld id="{CFCC9198-244E-4DE7-B56C-45B8E625CAC1}" type="slidenum">
              <a:rPr lang="en-AU" smtClean="0"/>
              <a:t>9</a:t>
            </a:fld>
            <a:endParaRPr lang="en-AU"/>
          </a:p>
        </p:txBody>
      </p:sp>
    </p:spTree>
    <p:extLst>
      <p:ext uri="{BB962C8B-B14F-4D97-AF65-F5344CB8AC3E}">
        <p14:creationId xmlns:p14="http://schemas.microsoft.com/office/powerpoint/2010/main" val="4054100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6134C69-2460-9775-5A85-0542DC18190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77A5E77-530A-8804-3190-E162DDAB43BF}"/>
              </a:ext>
            </a:extLst>
          </p:cNvPr>
          <p:cNvSpPr>
            <a:spLocks noGrp="1"/>
          </p:cNvSpPr>
          <p:nvPr>
            <p:ph type="sldNum" sz="quarter" idx="12"/>
          </p:nvPr>
        </p:nvSpPr>
        <p:spPr/>
        <p:txBody>
          <a:bodyPr/>
          <a:lstStyle/>
          <a:p>
            <a:fld id="{4E0BAC07-B73E-4FDA-AAEE-1D272299301D}" type="slidenum">
              <a:rPr lang="en-AU" smtClean="0"/>
              <a:t>‹#›</a:t>
            </a:fld>
            <a:endParaRPr lang="en-AU"/>
          </a:p>
        </p:txBody>
      </p:sp>
      <p:sp>
        <p:nvSpPr>
          <p:cNvPr id="7" name="TextBox 6">
            <a:extLst>
              <a:ext uri="{FF2B5EF4-FFF2-40B4-BE49-F238E27FC236}">
                <a16:creationId xmlns:a16="http://schemas.microsoft.com/office/drawing/2014/main" id="{BD61DABA-1A8C-F32D-A292-9532255EBE0D}"/>
              </a:ext>
            </a:extLst>
          </p:cNvPr>
          <p:cNvSpPr txBox="1"/>
          <p:nvPr userDrawn="1"/>
        </p:nvSpPr>
        <p:spPr>
          <a:xfrm>
            <a:off x="3991534" y="1307592"/>
            <a:ext cx="8200466" cy="5550408"/>
          </a:xfrm>
          <a:custGeom>
            <a:avLst/>
            <a:gdLst>
              <a:gd name="connsiteX0" fmla="*/ 0 w 8200445"/>
              <a:gd name="connsiteY0" fmla="*/ 0 h 5550408"/>
              <a:gd name="connsiteX1" fmla="*/ 8200445 w 8200445"/>
              <a:gd name="connsiteY1" fmla="*/ 0 h 5550408"/>
              <a:gd name="connsiteX2" fmla="*/ 8200445 w 8200445"/>
              <a:gd name="connsiteY2" fmla="*/ 5550408 h 5550408"/>
              <a:gd name="connsiteX3" fmla="*/ 0 w 8200445"/>
              <a:gd name="connsiteY3" fmla="*/ 5550408 h 5550408"/>
              <a:gd name="connsiteX4" fmla="*/ 0 w 8200445"/>
              <a:gd name="connsiteY4" fmla="*/ 0 h 5550408"/>
              <a:gd name="connsiteX0" fmla="*/ 11927 w 8212372"/>
              <a:gd name="connsiteY0" fmla="*/ 0 h 5550408"/>
              <a:gd name="connsiteX1" fmla="*/ 8212372 w 8212372"/>
              <a:gd name="connsiteY1" fmla="*/ 0 h 5550408"/>
              <a:gd name="connsiteX2" fmla="*/ 8212372 w 8212372"/>
              <a:gd name="connsiteY2" fmla="*/ 5550408 h 5550408"/>
              <a:gd name="connsiteX3" fmla="*/ 11927 w 8212372"/>
              <a:gd name="connsiteY3" fmla="*/ 5550408 h 5550408"/>
              <a:gd name="connsiteX4" fmla="*/ 0 w 8212372"/>
              <a:gd name="connsiteY4" fmla="*/ 2878770 h 5550408"/>
              <a:gd name="connsiteX5" fmla="*/ 11927 w 8212372"/>
              <a:gd name="connsiteY5" fmla="*/ 0 h 5550408"/>
              <a:gd name="connsiteX0" fmla="*/ 20 w 8200465"/>
              <a:gd name="connsiteY0" fmla="*/ 0 h 5550408"/>
              <a:gd name="connsiteX1" fmla="*/ 8200465 w 8200465"/>
              <a:gd name="connsiteY1" fmla="*/ 0 h 5550408"/>
              <a:gd name="connsiteX2" fmla="*/ 8200465 w 8200465"/>
              <a:gd name="connsiteY2" fmla="*/ 5550408 h 5550408"/>
              <a:gd name="connsiteX3" fmla="*/ 20 w 8200465"/>
              <a:gd name="connsiteY3" fmla="*/ 5550408 h 5550408"/>
              <a:gd name="connsiteX4" fmla="*/ 604319 w 8200465"/>
              <a:gd name="connsiteY4" fmla="*/ 2771427 h 5550408"/>
              <a:gd name="connsiteX5" fmla="*/ 20 w 8200465"/>
              <a:gd name="connsiteY5" fmla="*/ 0 h 5550408"/>
              <a:gd name="connsiteX0" fmla="*/ 21 w 8200466"/>
              <a:gd name="connsiteY0" fmla="*/ 0 h 5550408"/>
              <a:gd name="connsiteX1" fmla="*/ 8200466 w 8200466"/>
              <a:gd name="connsiteY1" fmla="*/ 0 h 5550408"/>
              <a:gd name="connsiteX2" fmla="*/ 8200466 w 8200466"/>
              <a:gd name="connsiteY2" fmla="*/ 5550408 h 5550408"/>
              <a:gd name="connsiteX3" fmla="*/ 21 w 8200466"/>
              <a:gd name="connsiteY3" fmla="*/ 5550408 h 5550408"/>
              <a:gd name="connsiteX4" fmla="*/ 604320 w 8200466"/>
              <a:gd name="connsiteY4" fmla="*/ 2771427 h 5550408"/>
              <a:gd name="connsiteX5" fmla="*/ 21 w 8200466"/>
              <a:gd name="connsiteY5" fmla="*/ 0 h 5550408"/>
              <a:gd name="connsiteX0" fmla="*/ 21 w 8200466"/>
              <a:gd name="connsiteY0" fmla="*/ 0 h 5550408"/>
              <a:gd name="connsiteX1" fmla="*/ 8200466 w 8200466"/>
              <a:gd name="connsiteY1" fmla="*/ 0 h 5550408"/>
              <a:gd name="connsiteX2" fmla="*/ 8200466 w 8200466"/>
              <a:gd name="connsiteY2" fmla="*/ 5550408 h 5550408"/>
              <a:gd name="connsiteX3" fmla="*/ 21 w 8200466"/>
              <a:gd name="connsiteY3" fmla="*/ 5550408 h 5550408"/>
              <a:gd name="connsiteX4" fmla="*/ 604320 w 8200466"/>
              <a:gd name="connsiteY4" fmla="*/ 2771427 h 5550408"/>
              <a:gd name="connsiteX5" fmla="*/ 21 w 8200466"/>
              <a:gd name="connsiteY5" fmla="*/ 0 h 5550408"/>
              <a:gd name="connsiteX0" fmla="*/ 21 w 8200466"/>
              <a:gd name="connsiteY0" fmla="*/ 0 h 5550408"/>
              <a:gd name="connsiteX1" fmla="*/ 8200466 w 8200466"/>
              <a:gd name="connsiteY1" fmla="*/ 0 h 5550408"/>
              <a:gd name="connsiteX2" fmla="*/ 8200466 w 8200466"/>
              <a:gd name="connsiteY2" fmla="*/ 5550408 h 5550408"/>
              <a:gd name="connsiteX3" fmla="*/ 21 w 8200466"/>
              <a:gd name="connsiteY3" fmla="*/ 5550408 h 5550408"/>
              <a:gd name="connsiteX4" fmla="*/ 604320 w 8200466"/>
              <a:gd name="connsiteY4" fmla="*/ 2771427 h 5550408"/>
              <a:gd name="connsiteX5" fmla="*/ 21 w 8200466"/>
              <a:gd name="connsiteY5" fmla="*/ 0 h 55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0466" h="5550408">
                <a:moveTo>
                  <a:pt x="21" y="0"/>
                </a:moveTo>
                <a:lnTo>
                  <a:pt x="8200466" y="0"/>
                </a:lnTo>
                <a:lnTo>
                  <a:pt x="8200466" y="5550408"/>
                </a:lnTo>
                <a:lnTo>
                  <a:pt x="21" y="5550408"/>
                </a:lnTo>
                <a:cubicBezTo>
                  <a:pt x="-3955" y="4659862"/>
                  <a:pt x="568540" y="4500836"/>
                  <a:pt x="604320" y="2771427"/>
                </a:cubicBezTo>
                <a:cubicBezTo>
                  <a:pt x="536735" y="313016"/>
                  <a:pt x="91460" y="259875"/>
                  <a:pt x="21" y="0"/>
                </a:cubicBezTo>
                <a:close/>
              </a:path>
            </a:pathLst>
          </a:custGeom>
          <a:noFill/>
        </p:spPr>
        <p:txBody>
          <a:bodyPr wrap="square" rtlCol="0">
            <a:spAutoFit/>
          </a:bodyPr>
          <a:lstStyle/>
          <a:p>
            <a:endParaRPr lang="en-AU" dirty="0"/>
          </a:p>
        </p:txBody>
      </p:sp>
      <p:sp>
        <p:nvSpPr>
          <p:cNvPr id="8" name="TextBox 7" descr="Cross section of young plant and roots">
            <a:extLst>
              <a:ext uri="{FF2B5EF4-FFF2-40B4-BE49-F238E27FC236}">
                <a16:creationId xmlns:a16="http://schemas.microsoft.com/office/drawing/2014/main" id="{10709AB4-CC2B-AEBA-45DA-B85F72BF0E32}"/>
              </a:ext>
            </a:extLst>
          </p:cNvPr>
          <p:cNvSpPr txBox="1"/>
          <p:nvPr userDrawn="1"/>
        </p:nvSpPr>
        <p:spPr>
          <a:xfrm>
            <a:off x="4641901" y="1307592"/>
            <a:ext cx="7550099" cy="5550408"/>
          </a:xfrm>
          <a:custGeom>
            <a:avLst/>
            <a:gdLst>
              <a:gd name="connsiteX0" fmla="*/ 0 w 7576268"/>
              <a:gd name="connsiteY0" fmla="*/ 0 h 5550408"/>
              <a:gd name="connsiteX1" fmla="*/ 7576268 w 7576268"/>
              <a:gd name="connsiteY1" fmla="*/ 0 h 5550408"/>
              <a:gd name="connsiteX2" fmla="*/ 7576268 w 7576268"/>
              <a:gd name="connsiteY2" fmla="*/ 5550408 h 5550408"/>
              <a:gd name="connsiteX3" fmla="*/ 0 w 7576268"/>
              <a:gd name="connsiteY3" fmla="*/ 5550408 h 5550408"/>
              <a:gd name="connsiteX4" fmla="*/ 0 w 7576268"/>
              <a:gd name="connsiteY4" fmla="*/ 0 h 5550408"/>
              <a:gd name="connsiteX0" fmla="*/ 0 w 7576268"/>
              <a:gd name="connsiteY0" fmla="*/ 0 h 5550408"/>
              <a:gd name="connsiteX1" fmla="*/ 7576268 w 7576268"/>
              <a:gd name="connsiteY1" fmla="*/ 0 h 5550408"/>
              <a:gd name="connsiteX2" fmla="*/ 7576268 w 7576268"/>
              <a:gd name="connsiteY2" fmla="*/ 5550408 h 5550408"/>
              <a:gd name="connsiteX3" fmla="*/ 39757 w 7576268"/>
              <a:gd name="connsiteY3" fmla="*/ 5550408 h 5550408"/>
              <a:gd name="connsiteX4" fmla="*/ 0 w 7576268"/>
              <a:gd name="connsiteY4" fmla="*/ 0 h 5550408"/>
              <a:gd name="connsiteX0" fmla="*/ 0 w 7643854"/>
              <a:gd name="connsiteY0" fmla="*/ 0 h 5550408"/>
              <a:gd name="connsiteX1" fmla="*/ 7643854 w 7643854"/>
              <a:gd name="connsiteY1" fmla="*/ 0 h 5550408"/>
              <a:gd name="connsiteX2" fmla="*/ 7643854 w 7643854"/>
              <a:gd name="connsiteY2" fmla="*/ 5550408 h 5550408"/>
              <a:gd name="connsiteX3" fmla="*/ 107343 w 7643854"/>
              <a:gd name="connsiteY3" fmla="*/ 5550408 h 5550408"/>
              <a:gd name="connsiteX4" fmla="*/ 0 w 7643854"/>
              <a:gd name="connsiteY4" fmla="*/ 0 h 5550408"/>
              <a:gd name="connsiteX0" fmla="*/ 0 w 7643854"/>
              <a:gd name="connsiteY0" fmla="*/ 0 h 5550408"/>
              <a:gd name="connsiteX1" fmla="*/ 7643854 w 7643854"/>
              <a:gd name="connsiteY1" fmla="*/ 0 h 5550408"/>
              <a:gd name="connsiteX2" fmla="*/ 7643854 w 7643854"/>
              <a:gd name="connsiteY2" fmla="*/ 5550408 h 5550408"/>
              <a:gd name="connsiteX3" fmla="*/ 107343 w 7643854"/>
              <a:gd name="connsiteY3" fmla="*/ 5550408 h 5550408"/>
              <a:gd name="connsiteX4" fmla="*/ 43727 w 7643854"/>
              <a:gd name="connsiteY4" fmla="*/ 2302299 h 5550408"/>
              <a:gd name="connsiteX5" fmla="*/ 0 w 7643854"/>
              <a:gd name="connsiteY5" fmla="*/ 0 h 5550408"/>
              <a:gd name="connsiteX0" fmla="*/ 0 w 7643854"/>
              <a:gd name="connsiteY0" fmla="*/ 0 h 5550408"/>
              <a:gd name="connsiteX1" fmla="*/ 7643854 w 7643854"/>
              <a:gd name="connsiteY1" fmla="*/ 0 h 5550408"/>
              <a:gd name="connsiteX2" fmla="*/ 7643854 w 7643854"/>
              <a:gd name="connsiteY2" fmla="*/ 5550408 h 5550408"/>
              <a:gd name="connsiteX3" fmla="*/ 107343 w 7643854"/>
              <a:gd name="connsiteY3" fmla="*/ 5550408 h 5550408"/>
              <a:gd name="connsiteX4" fmla="*/ 624172 w 7643854"/>
              <a:gd name="connsiteY4" fmla="*/ 2564692 h 5550408"/>
              <a:gd name="connsiteX5" fmla="*/ 0 w 7643854"/>
              <a:gd name="connsiteY5" fmla="*/ 0 h 5550408"/>
              <a:gd name="connsiteX0" fmla="*/ 398595 w 8042449"/>
              <a:gd name="connsiteY0" fmla="*/ 0 h 5550408"/>
              <a:gd name="connsiteX1" fmla="*/ 8042449 w 8042449"/>
              <a:gd name="connsiteY1" fmla="*/ 0 h 5550408"/>
              <a:gd name="connsiteX2" fmla="*/ 8042449 w 8042449"/>
              <a:gd name="connsiteY2" fmla="*/ 5550408 h 5550408"/>
              <a:gd name="connsiteX3" fmla="*/ 505938 w 8042449"/>
              <a:gd name="connsiteY3" fmla="*/ 5550408 h 5550408"/>
              <a:gd name="connsiteX4" fmla="*/ 1022767 w 8042449"/>
              <a:gd name="connsiteY4" fmla="*/ 2564692 h 5550408"/>
              <a:gd name="connsiteX5" fmla="*/ 398595 w 8042449"/>
              <a:gd name="connsiteY5" fmla="*/ 0 h 5550408"/>
              <a:gd name="connsiteX0" fmla="*/ 363527 w 8007381"/>
              <a:gd name="connsiteY0" fmla="*/ 0 h 5550408"/>
              <a:gd name="connsiteX1" fmla="*/ 8007381 w 8007381"/>
              <a:gd name="connsiteY1" fmla="*/ 0 h 5550408"/>
              <a:gd name="connsiteX2" fmla="*/ 8007381 w 8007381"/>
              <a:gd name="connsiteY2" fmla="*/ 5550408 h 5550408"/>
              <a:gd name="connsiteX3" fmla="*/ 470870 w 8007381"/>
              <a:gd name="connsiteY3" fmla="*/ 5550408 h 5550408"/>
              <a:gd name="connsiteX4" fmla="*/ 1238165 w 8007381"/>
              <a:gd name="connsiteY4" fmla="*/ 2584570 h 5550408"/>
              <a:gd name="connsiteX5" fmla="*/ 363527 w 8007381"/>
              <a:gd name="connsiteY5" fmla="*/ 0 h 5550408"/>
              <a:gd name="connsiteX0" fmla="*/ 363527 w 8007381"/>
              <a:gd name="connsiteY0" fmla="*/ 0 h 5550408"/>
              <a:gd name="connsiteX1" fmla="*/ 8007381 w 8007381"/>
              <a:gd name="connsiteY1" fmla="*/ 0 h 5550408"/>
              <a:gd name="connsiteX2" fmla="*/ 8007381 w 8007381"/>
              <a:gd name="connsiteY2" fmla="*/ 5550408 h 5550408"/>
              <a:gd name="connsiteX3" fmla="*/ 470870 w 8007381"/>
              <a:gd name="connsiteY3" fmla="*/ 5550408 h 5550408"/>
              <a:gd name="connsiteX4" fmla="*/ 1238165 w 8007381"/>
              <a:gd name="connsiteY4" fmla="*/ 2584570 h 5550408"/>
              <a:gd name="connsiteX5" fmla="*/ 363527 w 8007381"/>
              <a:gd name="connsiteY5" fmla="*/ 0 h 5550408"/>
              <a:gd name="connsiteX0" fmla="*/ 0 w 7643854"/>
              <a:gd name="connsiteY0" fmla="*/ 0 h 5550408"/>
              <a:gd name="connsiteX1" fmla="*/ 7643854 w 7643854"/>
              <a:gd name="connsiteY1" fmla="*/ 0 h 5550408"/>
              <a:gd name="connsiteX2" fmla="*/ 7643854 w 7643854"/>
              <a:gd name="connsiteY2" fmla="*/ 5550408 h 5550408"/>
              <a:gd name="connsiteX3" fmla="*/ 107343 w 7643854"/>
              <a:gd name="connsiteY3" fmla="*/ 5550408 h 5550408"/>
              <a:gd name="connsiteX4" fmla="*/ 874638 w 7643854"/>
              <a:gd name="connsiteY4" fmla="*/ 2584570 h 5550408"/>
              <a:gd name="connsiteX5" fmla="*/ 0 w 7643854"/>
              <a:gd name="connsiteY5" fmla="*/ 0 h 5550408"/>
              <a:gd name="connsiteX0" fmla="*/ 0 w 7643854"/>
              <a:gd name="connsiteY0" fmla="*/ 3578 h 5553986"/>
              <a:gd name="connsiteX1" fmla="*/ 99189 w 7643854"/>
              <a:gd name="connsiteY1" fmla="*/ 0 h 5553986"/>
              <a:gd name="connsiteX2" fmla="*/ 7643854 w 7643854"/>
              <a:gd name="connsiteY2" fmla="*/ 3578 h 5553986"/>
              <a:gd name="connsiteX3" fmla="*/ 7643854 w 7643854"/>
              <a:gd name="connsiteY3" fmla="*/ 5553986 h 5553986"/>
              <a:gd name="connsiteX4" fmla="*/ 107343 w 7643854"/>
              <a:gd name="connsiteY4" fmla="*/ 5553986 h 5553986"/>
              <a:gd name="connsiteX5" fmla="*/ 874638 w 7643854"/>
              <a:gd name="connsiteY5" fmla="*/ 2588148 h 5553986"/>
              <a:gd name="connsiteX6" fmla="*/ 0 w 7643854"/>
              <a:gd name="connsiteY6" fmla="*/ 3578 h 5553986"/>
              <a:gd name="connsiteX0" fmla="*/ 0 w 7643854"/>
              <a:gd name="connsiteY0" fmla="*/ 3578 h 5553986"/>
              <a:gd name="connsiteX1" fmla="*/ 83109 w 7643854"/>
              <a:gd name="connsiteY1" fmla="*/ 0 h 5553986"/>
              <a:gd name="connsiteX2" fmla="*/ 7643854 w 7643854"/>
              <a:gd name="connsiteY2" fmla="*/ 3578 h 5553986"/>
              <a:gd name="connsiteX3" fmla="*/ 7643854 w 7643854"/>
              <a:gd name="connsiteY3" fmla="*/ 5553986 h 5553986"/>
              <a:gd name="connsiteX4" fmla="*/ 107343 w 7643854"/>
              <a:gd name="connsiteY4" fmla="*/ 5553986 h 5553986"/>
              <a:gd name="connsiteX5" fmla="*/ 874638 w 7643854"/>
              <a:gd name="connsiteY5" fmla="*/ 2588148 h 5553986"/>
              <a:gd name="connsiteX6" fmla="*/ 0 w 7643854"/>
              <a:gd name="connsiteY6" fmla="*/ 3578 h 5553986"/>
              <a:gd name="connsiteX0" fmla="*/ 0 w 7643854"/>
              <a:gd name="connsiteY0" fmla="*/ 0 h 5550408"/>
              <a:gd name="connsiteX1" fmla="*/ 7643854 w 7643854"/>
              <a:gd name="connsiteY1" fmla="*/ 0 h 5550408"/>
              <a:gd name="connsiteX2" fmla="*/ 7643854 w 7643854"/>
              <a:gd name="connsiteY2" fmla="*/ 5550408 h 5550408"/>
              <a:gd name="connsiteX3" fmla="*/ 107343 w 7643854"/>
              <a:gd name="connsiteY3" fmla="*/ 5550408 h 5550408"/>
              <a:gd name="connsiteX4" fmla="*/ 874638 w 7643854"/>
              <a:gd name="connsiteY4" fmla="*/ 2584570 h 5550408"/>
              <a:gd name="connsiteX5" fmla="*/ 0 w 7643854"/>
              <a:gd name="connsiteY5" fmla="*/ 0 h 5550408"/>
              <a:gd name="connsiteX0" fmla="*/ 0 w 7643854"/>
              <a:gd name="connsiteY0" fmla="*/ 0 h 5550408"/>
              <a:gd name="connsiteX1" fmla="*/ 7643854 w 7643854"/>
              <a:gd name="connsiteY1" fmla="*/ 0 h 5550408"/>
              <a:gd name="connsiteX2" fmla="*/ 7643854 w 7643854"/>
              <a:gd name="connsiteY2" fmla="*/ 5550408 h 5550408"/>
              <a:gd name="connsiteX3" fmla="*/ 107343 w 7643854"/>
              <a:gd name="connsiteY3" fmla="*/ 5550408 h 5550408"/>
              <a:gd name="connsiteX4" fmla="*/ 874638 w 7643854"/>
              <a:gd name="connsiteY4" fmla="*/ 2584570 h 5550408"/>
              <a:gd name="connsiteX5" fmla="*/ 0 w 7643854"/>
              <a:gd name="connsiteY5" fmla="*/ 0 h 5550408"/>
              <a:gd name="connsiteX0" fmla="*/ 0 w 7643854"/>
              <a:gd name="connsiteY0" fmla="*/ 0 h 5550408"/>
              <a:gd name="connsiteX1" fmla="*/ 7643854 w 7643854"/>
              <a:gd name="connsiteY1" fmla="*/ 0 h 5550408"/>
              <a:gd name="connsiteX2" fmla="*/ 7643854 w 7643854"/>
              <a:gd name="connsiteY2" fmla="*/ 5550408 h 5550408"/>
              <a:gd name="connsiteX3" fmla="*/ 107343 w 7643854"/>
              <a:gd name="connsiteY3" fmla="*/ 5550408 h 5550408"/>
              <a:gd name="connsiteX4" fmla="*/ 874638 w 7643854"/>
              <a:gd name="connsiteY4" fmla="*/ 2584570 h 5550408"/>
              <a:gd name="connsiteX5" fmla="*/ 0 w 7643854"/>
              <a:gd name="connsiteY5" fmla="*/ 0 h 5550408"/>
              <a:gd name="connsiteX0" fmla="*/ 0 w 7643854"/>
              <a:gd name="connsiteY0" fmla="*/ 0 h 5550408"/>
              <a:gd name="connsiteX1" fmla="*/ 7643854 w 7643854"/>
              <a:gd name="connsiteY1" fmla="*/ 0 h 5550408"/>
              <a:gd name="connsiteX2" fmla="*/ 7643854 w 7643854"/>
              <a:gd name="connsiteY2" fmla="*/ 5550408 h 5550408"/>
              <a:gd name="connsiteX3" fmla="*/ 107343 w 7643854"/>
              <a:gd name="connsiteY3" fmla="*/ 5550408 h 5550408"/>
              <a:gd name="connsiteX4" fmla="*/ 874638 w 7643854"/>
              <a:gd name="connsiteY4" fmla="*/ 2584570 h 5550408"/>
              <a:gd name="connsiteX5" fmla="*/ 0 w 7643854"/>
              <a:gd name="connsiteY5" fmla="*/ 0 h 5550408"/>
              <a:gd name="connsiteX0" fmla="*/ 0 w 7643854"/>
              <a:gd name="connsiteY0" fmla="*/ 0 h 5550408"/>
              <a:gd name="connsiteX1" fmla="*/ 7643854 w 7643854"/>
              <a:gd name="connsiteY1" fmla="*/ 0 h 5550408"/>
              <a:gd name="connsiteX2" fmla="*/ 7643854 w 7643854"/>
              <a:gd name="connsiteY2" fmla="*/ 5550408 h 5550408"/>
              <a:gd name="connsiteX3" fmla="*/ 107343 w 7643854"/>
              <a:gd name="connsiteY3" fmla="*/ 5550408 h 5550408"/>
              <a:gd name="connsiteX4" fmla="*/ 874638 w 7643854"/>
              <a:gd name="connsiteY4" fmla="*/ 2584570 h 5550408"/>
              <a:gd name="connsiteX5" fmla="*/ 0 w 7643854"/>
              <a:gd name="connsiteY5" fmla="*/ 0 h 5550408"/>
              <a:gd name="connsiteX0" fmla="*/ 0 w 7643854"/>
              <a:gd name="connsiteY0" fmla="*/ 0 h 5550408"/>
              <a:gd name="connsiteX1" fmla="*/ 7643854 w 7643854"/>
              <a:gd name="connsiteY1" fmla="*/ 0 h 5550408"/>
              <a:gd name="connsiteX2" fmla="*/ 7643854 w 7643854"/>
              <a:gd name="connsiteY2" fmla="*/ 5550408 h 5550408"/>
              <a:gd name="connsiteX3" fmla="*/ 107343 w 7643854"/>
              <a:gd name="connsiteY3" fmla="*/ 5550408 h 5550408"/>
              <a:gd name="connsiteX4" fmla="*/ 874638 w 7643854"/>
              <a:gd name="connsiteY4" fmla="*/ 2584570 h 5550408"/>
              <a:gd name="connsiteX5" fmla="*/ 0 w 7643854"/>
              <a:gd name="connsiteY5" fmla="*/ 0 h 5550408"/>
              <a:gd name="connsiteX0" fmla="*/ 0 w 7643854"/>
              <a:gd name="connsiteY0" fmla="*/ 0 h 5550408"/>
              <a:gd name="connsiteX1" fmla="*/ 7643854 w 7643854"/>
              <a:gd name="connsiteY1" fmla="*/ 0 h 5550408"/>
              <a:gd name="connsiteX2" fmla="*/ 7643854 w 7643854"/>
              <a:gd name="connsiteY2" fmla="*/ 5550408 h 5550408"/>
              <a:gd name="connsiteX3" fmla="*/ 107343 w 7643854"/>
              <a:gd name="connsiteY3" fmla="*/ 5550408 h 5550408"/>
              <a:gd name="connsiteX4" fmla="*/ 874638 w 7643854"/>
              <a:gd name="connsiteY4" fmla="*/ 2584570 h 5550408"/>
              <a:gd name="connsiteX5" fmla="*/ 0 w 7643854"/>
              <a:gd name="connsiteY5" fmla="*/ 0 h 5550408"/>
              <a:gd name="connsiteX0" fmla="*/ 0 w 7643854"/>
              <a:gd name="connsiteY0" fmla="*/ 0 h 5550408"/>
              <a:gd name="connsiteX1" fmla="*/ 7643854 w 7643854"/>
              <a:gd name="connsiteY1" fmla="*/ 0 h 5550408"/>
              <a:gd name="connsiteX2" fmla="*/ 7643854 w 7643854"/>
              <a:gd name="connsiteY2" fmla="*/ 5550408 h 5550408"/>
              <a:gd name="connsiteX3" fmla="*/ 107343 w 7643854"/>
              <a:gd name="connsiteY3" fmla="*/ 5550408 h 5550408"/>
              <a:gd name="connsiteX4" fmla="*/ 874638 w 7643854"/>
              <a:gd name="connsiteY4" fmla="*/ 2584570 h 5550408"/>
              <a:gd name="connsiteX5" fmla="*/ 0 w 7643854"/>
              <a:gd name="connsiteY5" fmla="*/ 0 h 5550408"/>
              <a:gd name="connsiteX0" fmla="*/ 0 w 7643854"/>
              <a:gd name="connsiteY0" fmla="*/ 0 h 5550408"/>
              <a:gd name="connsiteX1" fmla="*/ 7643854 w 7643854"/>
              <a:gd name="connsiteY1" fmla="*/ 0 h 5550408"/>
              <a:gd name="connsiteX2" fmla="*/ 7643854 w 7643854"/>
              <a:gd name="connsiteY2" fmla="*/ 5550408 h 5550408"/>
              <a:gd name="connsiteX3" fmla="*/ 107343 w 7643854"/>
              <a:gd name="connsiteY3" fmla="*/ 5550408 h 5550408"/>
              <a:gd name="connsiteX4" fmla="*/ 874638 w 7643854"/>
              <a:gd name="connsiteY4" fmla="*/ 2584570 h 5550408"/>
              <a:gd name="connsiteX5" fmla="*/ 0 w 7643854"/>
              <a:gd name="connsiteY5" fmla="*/ 0 h 5550408"/>
              <a:gd name="connsiteX0" fmla="*/ 0 w 7643854"/>
              <a:gd name="connsiteY0" fmla="*/ 0 h 5550408"/>
              <a:gd name="connsiteX1" fmla="*/ 7643854 w 7643854"/>
              <a:gd name="connsiteY1" fmla="*/ 0 h 5550408"/>
              <a:gd name="connsiteX2" fmla="*/ 7643854 w 7643854"/>
              <a:gd name="connsiteY2" fmla="*/ 5550408 h 5550408"/>
              <a:gd name="connsiteX3" fmla="*/ 107343 w 7643854"/>
              <a:gd name="connsiteY3" fmla="*/ 5550408 h 5550408"/>
              <a:gd name="connsiteX4" fmla="*/ 874638 w 7643854"/>
              <a:gd name="connsiteY4" fmla="*/ 2584570 h 5550408"/>
              <a:gd name="connsiteX5" fmla="*/ 0 w 7643854"/>
              <a:gd name="connsiteY5" fmla="*/ 0 h 5550408"/>
              <a:gd name="connsiteX0" fmla="*/ 0 w 7643854"/>
              <a:gd name="connsiteY0" fmla="*/ 0 h 5550408"/>
              <a:gd name="connsiteX1" fmla="*/ 7643854 w 7643854"/>
              <a:gd name="connsiteY1" fmla="*/ 0 h 5550408"/>
              <a:gd name="connsiteX2" fmla="*/ 7643854 w 7643854"/>
              <a:gd name="connsiteY2" fmla="*/ 5550408 h 5550408"/>
              <a:gd name="connsiteX3" fmla="*/ 107343 w 7643854"/>
              <a:gd name="connsiteY3" fmla="*/ 5550408 h 5550408"/>
              <a:gd name="connsiteX4" fmla="*/ 874638 w 7643854"/>
              <a:gd name="connsiteY4" fmla="*/ 2584570 h 5550408"/>
              <a:gd name="connsiteX5" fmla="*/ 0 w 7643854"/>
              <a:gd name="connsiteY5" fmla="*/ 0 h 55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3854" h="5550408">
                <a:moveTo>
                  <a:pt x="0" y="0"/>
                </a:moveTo>
                <a:lnTo>
                  <a:pt x="7643854" y="0"/>
                </a:lnTo>
                <a:lnTo>
                  <a:pt x="7643854" y="5550408"/>
                </a:lnTo>
                <a:lnTo>
                  <a:pt x="107343" y="5550408"/>
                </a:lnTo>
                <a:cubicBezTo>
                  <a:pt x="750294" y="4535954"/>
                  <a:pt x="924258" y="3406544"/>
                  <a:pt x="874638" y="2584570"/>
                </a:cubicBezTo>
                <a:cubicBezTo>
                  <a:pt x="825018" y="1762596"/>
                  <a:pt x="574464" y="844581"/>
                  <a:pt x="0" y="0"/>
                </a:cubicBezTo>
                <a:close/>
              </a:path>
            </a:pathLst>
          </a:custGeom>
          <a:blipFill>
            <a:blip r:embed="rId3">
              <a:extLst>
                <a:ext uri="{28A0092B-C50C-407E-A947-70E740481C1C}">
                  <a14:useLocalDpi xmlns:a14="http://schemas.microsoft.com/office/drawing/2010/main" val="0"/>
                </a:ext>
              </a:extLst>
            </a:blip>
            <a:stretch>
              <a:fillRect/>
            </a:stretch>
          </a:blipFill>
          <a:ln w="19050">
            <a:solidFill>
              <a:schemeClr val="accent1">
                <a:lumMod val="75000"/>
              </a:schemeClr>
            </a:solidFill>
          </a:ln>
        </p:spPr>
        <p:txBody>
          <a:bodyPr wrap="square" rtlCol="0">
            <a:spAutoFit/>
          </a:bodyPr>
          <a:lstStyle/>
          <a:p>
            <a:endParaRPr lang="en-AU" dirty="0"/>
          </a:p>
        </p:txBody>
      </p:sp>
    </p:spTree>
    <p:extLst>
      <p:ext uri="{BB962C8B-B14F-4D97-AF65-F5344CB8AC3E}">
        <p14:creationId xmlns:p14="http://schemas.microsoft.com/office/powerpoint/2010/main" val="210571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77BB-E893-86F0-DD27-F9A22A50209A}"/>
              </a:ext>
            </a:extLst>
          </p:cNvPr>
          <p:cNvSpPr>
            <a:spLocks noGrp="1"/>
          </p:cNvSpPr>
          <p:nvPr>
            <p:ph type="title" hasCustomPrompt="1"/>
          </p:nvPr>
        </p:nvSpPr>
        <p:spPr>
          <a:xfrm>
            <a:off x="838200" y="306301"/>
            <a:ext cx="10515600" cy="981967"/>
          </a:xfrm>
          <a:prstGeom prst="rect">
            <a:avLst/>
          </a:prstGeom>
        </p:spPr>
        <p:txBody>
          <a:bodyPr/>
          <a:lstStyle>
            <a:lvl1pPr>
              <a:defRPr i="1">
                <a:solidFill>
                  <a:schemeClr val="bg1"/>
                </a:solidFill>
              </a:defRPr>
            </a:lvl1pPr>
          </a:lstStyle>
          <a:p>
            <a:r>
              <a:rPr lang="en-US" dirty="0"/>
              <a:t>Presentation Title: Overview</a:t>
            </a:r>
            <a:endParaRPr lang="en-AU" dirty="0"/>
          </a:p>
        </p:txBody>
      </p:sp>
      <p:sp>
        <p:nvSpPr>
          <p:cNvPr id="3" name="Date Placeholder 2">
            <a:extLst>
              <a:ext uri="{FF2B5EF4-FFF2-40B4-BE49-F238E27FC236}">
                <a16:creationId xmlns:a16="http://schemas.microsoft.com/office/drawing/2014/main" id="{D52D5DB1-D0D9-6EB0-7B0F-822A7245BB79}"/>
              </a:ext>
            </a:extLst>
          </p:cNvPr>
          <p:cNvSpPr>
            <a:spLocks noGrp="1"/>
          </p:cNvSpPr>
          <p:nvPr>
            <p:ph type="dt" sz="half" idx="10"/>
          </p:nvPr>
        </p:nvSpPr>
        <p:spPr/>
        <p:txBody>
          <a:bodyPr/>
          <a:lstStyle/>
          <a:p>
            <a:fld id="{C46FD302-02EF-4C62-A000-576103950B46}" type="datetimeFigureOut">
              <a:rPr lang="en-AU" smtClean="0"/>
              <a:t>12/06/2023</a:t>
            </a:fld>
            <a:endParaRPr lang="en-AU"/>
          </a:p>
        </p:txBody>
      </p:sp>
      <p:sp>
        <p:nvSpPr>
          <p:cNvPr id="4" name="Footer Placeholder 3">
            <a:extLst>
              <a:ext uri="{FF2B5EF4-FFF2-40B4-BE49-F238E27FC236}">
                <a16:creationId xmlns:a16="http://schemas.microsoft.com/office/drawing/2014/main" id="{E0426345-8590-9AFA-CC85-DFA43D8BA0C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2B8123D-1AF9-538B-C641-78FFFAFD5B57}"/>
              </a:ext>
            </a:extLst>
          </p:cNvPr>
          <p:cNvSpPr>
            <a:spLocks noGrp="1"/>
          </p:cNvSpPr>
          <p:nvPr>
            <p:ph type="sldNum" sz="quarter" idx="12"/>
          </p:nvPr>
        </p:nvSpPr>
        <p:spPr/>
        <p:txBody>
          <a:bodyPr/>
          <a:lstStyle/>
          <a:p>
            <a:fld id="{4E0BAC07-B73E-4FDA-AAEE-1D272299301D}" type="slidenum">
              <a:rPr lang="en-AU" smtClean="0"/>
              <a:t>‹#›</a:t>
            </a:fld>
            <a:endParaRPr lang="en-AU"/>
          </a:p>
        </p:txBody>
      </p:sp>
      <p:grpSp>
        <p:nvGrpSpPr>
          <p:cNvPr id="6" name="Group 5">
            <a:extLst>
              <a:ext uri="{FF2B5EF4-FFF2-40B4-BE49-F238E27FC236}">
                <a16:creationId xmlns:a16="http://schemas.microsoft.com/office/drawing/2014/main" id="{51E303ED-6F09-A40C-E5D8-DFE974B14E0A}"/>
              </a:ext>
            </a:extLst>
          </p:cNvPr>
          <p:cNvGrpSpPr/>
          <p:nvPr userDrawn="1"/>
        </p:nvGrpSpPr>
        <p:grpSpPr>
          <a:xfrm>
            <a:off x="2156011" y="3122769"/>
            <a:ext cx="6051673" cy="806187"/>
            <a:chOff x="3366247" y="3122769"/>
            <a:chExt cx="6051673" cy="806187"/>
          </a:xfrm>
        </p:grpSpPr>
        <p:sp>
          <p:nvSpPr>
            <p:cNvPr id="7" name="Rectangle: Rounded Corners 6">
              <a:extLst>
                <a:ext uri="{FF2B5EF4-FFF2-40B4-BE49-F238E27FC236}">
                  <a16:creationId xmlns:a16="http://schemas.microsoft.com/office/drawing/2014/main" id="{6B8D2F39-4268-2681-7E95-B071EA8B1D57}"/>
                </a:ext>
              </a:extLst>
            </p:cNvPr>
            <p:cNvSpPr/>
            <p:nvPr/>
          </p:nvSpPr>
          <p:spPr>
            <a:xfrm>
              <a:off x="3366247" y="3122769"/>
              <a:ext cx="1523788" cy="80618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latin typeface="Avenir Next LT Pro" panose="020B0504020202020204" pitchFamily="34" charset="0"/>
                </a:rPr>
                <a:t>Section heading</a:t>
              </a:r>
            </a:p>
          </p:txBody>
        </p:sp>
        <p:sp>
          <p:nvSpPr>
            <p:cNvPr id="8" name="TextBox 7">
              <a:extLst>
                <a:ext uri="{FF2B5EF4-FFF2-40B4-BE49-F238E27FC236}">
                  <a16:creationId xmlns:a16="http://schemas.microsoft.com/office/drawing/2014/main" id="{204ADABA-4B00-5C90-5E6B-DDF632280C5D}"/>
                </a:ext>
              </a:extLst>
            </p:cNvPr>
            <p:cNvSpPr txBox="1"/>
            <p:nvPr/>
          </p:nvSpPr>
          <p:spPr>
            <a:xfrm>
              <a:off x="6161640" y="3168318"/>
              <a:ext cx="3256280" cy="715089"/>
            </a:xfrm>
            <a:prstGeom prst="roundRect">
              <a:avLst/>
            </a:prstGeom>
            <a:ln w="19050">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chorCtr="0">
              <a:spAutoFit/>
            </a:bodyPr>
            <a:lstStyle/>
            <a:p>
              <a:pPr marL="285750" indent="-285750">
                <a:buFont typeface="Arial" panose="020B0604020202020204" pitchFamily="34" charset="0"/>
                <a:buChar char="•"/>
              </a:pPr>
              <a:r>
                <a:rPr lang="en-US" dirty="0">
                  <a:solidFill>
                    <a:schemeClr val="accent6"/>
                  </a:solidFill>
                  <a:latin typeface="Avenir Next LT Pro" panose="020B0504020202020204" pitchFamily="34" charset="0"/>
                </a:rPr>
                <a:t>Sub-section or slide headings</a:t>
              </a:r>
              <a:endParaRPr lang="en-US" sz="1800" dirty="0">
                <a:solidFill>
                  <a:schemeClr val="accent6"/>
                </a:solidFill>
                <a:latin typeface="Avenir Next LT Pro" panose="020B0504020202020204" pitchFamily="34" charset="0"/>
              </a:endParaRPr>
            </a:p>
          </p:txBody>
        </p:sp>
        <p:sp>
          <p:nvSpPr>
            <p:cNvPr id="9" name="Arrow: Down 8">
              <a:extLst>
                <a:ext uri="{FF2B5EF4-FFF2-40B4-BE49-F238E27FC236}">
                  <a16:creationId xmlns:a16="http://schemas.microsoft.com/office/drawing/2014/main" id="{8036A87A-F710-DFE4-B5CB-D846361E9673}"/>
                </a:ext>
              </a:extLst>
            </p:cNvPr>
            <p:cNvSpPr/>
            <p:nvPr/>
          </p:nvSpPr>
          <p:spPr>
            <a:xfrm rot="16200000">
              <a:off x="5153232" y="3116662"/>
              <a:ext cx="745211" cy="818401"/>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grpSp>
      <p:grpSp>
        <p:nvGrpSpPr>
          <p:cNvPr id="10" name="Group 9">
            <a:extLst>
              <a:ext uri="{FF2B5EF4-FFF2-40B4-BE49-F238E27FC236}">
                <a16:creationId xmlns:a16="http://schemas.microsoft.com/office/drawing/2014/main" id="{FB9CBCB4-101E-4E8B-B6AF-BA18572BADE3}"/>
              </a:ext>
            </a:extLst>
          </p:cNvPr>
          <p:cNvGrpSpPr/>
          <p:nvPr userDrawn="1"/>
        </p:nvGrpSpPr>
        <p:grpSpPr>
          <a:xfrm>
            <a:off x="2156011" y="4256097"/>
            <a:ext cx="6051673" cy="806187"/>
            <a:chOff x="3366247" y="4256097"/>
            <a:chExt cx="6051673" cy="806187"/>
          </a:xfrm>
        </p:grpSpPr>
        <p:sp>
          <p:nvSpPr>
            <p:cNvPr id="11" name="Rectangle: Rounded Corners 10">
              <a:extLst>
                <a:ext uri="{FF2B5EF4-FFF2-40B4-BE49-F238E27FC236}">
                  <a16:creationId xmlns:a16="http://schemas.microsoft.com/office/drawing/2014/main" id="{20509F16-727D-55CE-608E-CE7394240525}"/>
                </a:ext>
              </a:extLst>
            </p:cNvPr>
            <p:cNvSpPr/>
            <p:nvPr/>
          </p:nvSpPr>
          <p:spPr>
            <a:xfrm>
              <a:off x="3366247" y="4256097"/>
              <a:ext cx="1523788" cy="80618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latin typeface="Avenir Next LT Pro" panose="020B0504020202020204" pitchFamily="34" charset="0"/>
                </a:rPr>
                <a:t>Section heading</a:t>
              </a:r>
            </a:p>
          </p:txBody>
        </p:sp>
        <p:sp>
          <p:nvSpPr>
            <p:cNvPr id="12" name="TextBox 11">
              <a:extLst>
                <a:ext uri="{FF2B5EF4-FFF2-40B4-BE49-F238E27FC236}">
                  <a16:creationId xmlns:a16="http://schemas.microsoft.com/office/drawing/2014/main" id="{C5482B6A-CE51-048D-0EF2-E70DAEFFD175}"/>
                </a:ext>
              </a:extLst>
            </p:cNvPr>
            <p:cNvSpPr txBox="1"/>
            <p:nvPr/>
          </p:nvSpPr>
          <p:spPr>
            <a:xfrm>
              <a:off x="6161640" y="4301646"/>
              <a:ext cx="3256280" cy="715089"/>
            </a:xfrm>
            <a:prstGeom prst="roundRect">
              <a:avLst/>
            </a:prstGeom>
            <a:ln w="19050">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chorCtr="0">
              <a:spAutoFit/>
            </a:bodyPr>
            <a:lstStyle/>
            <a:p>
              <a:pPr marL="285750" indent="-285750">
                <a:buFont typeface="Arial" panose="020B0604020202020204" pitchFamily="34" charset="0"/>
                <a:buChar char="•"/>
              </a:pPr>
              <a:r>
                <a:rPr lang="en-US" dirty="0">
                  <a:solidFill>
                    <a:schemeClr val="accent6"/>
                  </a:solidFill>
                  <a:latin typeface="Avenir Next LT Pro" panose="020B0504020202020204" pitchFamily="34" charset="0"/>
                </a:rPr>
                <a:t>Sub-section or slide headings</a:t>
              </a:r>
            </a:p>
          </p:txBody>
        </p:sp>
        <p:sp>
          <p:nvSpPr>
            <p:cNvPr id="13" name="Arrow: Down 12">
              <a:extLst>
                <a:ext uri="{FF2B5EF4-FFF2-40B4-BE49-F238E27FC236}">
                  <a16:creationId xmlns:a16="http://schemas.microsoft.com/office/drawing/2014/main" id="{62FC8D1B-33E5-AC98-5515-9232AF9EDB22}"/>
                </a:ext>
              </a:extLst>
            </p:cNvPr>
            <p:cNvSpPr/>
            <p:nvPr/>
          </p:nvSpPr>
          <p:spPr>
            <a:xfrm rot="16200000">
              <a:off x="5153232" y="4249990"/>
              <a:ext cx="745211" cy="818401"/>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grpSp>
      <p:grpSp>
        <p:nvGrpSpPr>
          <p:cNvPr id="14" name="Group 13">
            <a:extLst>
              <a:ext uri="{FF2B5EF4-FFF2-40B4-BE49-F238E27FC236}">
                <a16:creationId xmlns:a16="http://schemas.microsoft.com/office/drawing/2014/main" id="{26B2FB37-0588-8503-A7AF-5F18DBF10B42}"/>
              </a:ext>
            </a:extLst>
          </p:cNvPr>
          <p:cNvGrpSpPr/>
          <p:nvPr userDrawn="1"/>
        </p:nvGrpSpPr>
        <p:grpSpPr>
          <a:xfrm>
            <a:off x="2156011" y="5389425"/>
            <a:ext cx="6051673" cy="806187"/>
            <a:chOff x="3366247" y="5389425"/>
            <a:chExt cx="6051673" cy="806187"/>
          </a:xfrm>
        </p:grpSpPr>
        <p:sp>
          <p:nvSpPr>
            <p:cNvPr id="15" name="Rectangle: Rounded Corners 14">
              <a:extLst>
                <a:ext uri="{FF2B5EF4-FFF2-40B4-BE49-F238E27FC236}">
                  <a16:creationId xmlns:a16="http://schemas.microsoft.com/office/drawing/2014/main" id="{50C972B0-0091-C9E0-B972-2ACA49794B03}"/>
                </a:ext>
              </a:extLst>
            </p:cNvPr>
            <p:cNvSpPr/>
            <p:nvPr/>
          </p:nvSpPr>
          <p:spPr>
            <a:xfrm>
              <a:off x="3366247" y="5389425"/>
              <a:ext cx="1523788" cy="80618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latin typeface="Avenir Next LT Pro" panose="020B0504020202020204" pitchFamily="34" charset="0"/>
                </a:rPr>
                <a:t>Section heading</a:t>
              </a:r>
            </a:p>
          </p:txBody>
        </p:sp>
        <p:sp>
          <p:nvSpPr>
            <p:cNvPr id="16" name="TextBox 15">
              <a:extLst>
                <a:ext uri="{FF2B5EF4-FFF2-40B4-BE49-F238E27FC236}">
                  <a16:creationId xmlns:a16="http://schemas.microsoft.com/office/drawing/2014/main" id="{22DC7DB4-A6B1-2DCB-32D9-C0C29C949C36}"/>
                </a:ext>
              </a:extLst>
            </p:cNvPr>
            <p:cNvSpPr txBox="1"/>
            <p:nvPr/>
          </p:nvSpPr>
          <p:spPr>
            <a:xfrm>
              <a:off x="6161640" y="5434974"/>
              <a:ext cx="3256280" cy="715089"/>
            </a:xfrm>
            <a:prstGeom prst="roundRect">
              <a:avLst/>
            </a:prstGeom>
            <a:ln w="19050">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chorCtr="0">
              <a:spAutoFit/>
            </a:bodyPr>
            <a:lstStyle/>
            <a:p>
              <a:pPr marL="285750" indent="-285750">
                <a:buFont typeface="Arial" panose="020B0604020202020204" pitchFamily="34" charset="0"/>
                <a:buChar char="•"/>
              </a:pPr>
              <a:r>
                <a:rPr lang="en-US" dirty="0">
                  <a:solidFill>
                    <a:schemeClr val="accent6"/>
                  </a:solidFill>
                  <a:latin typeface="Avenir Next LT Pro" panose="020B0504020202020204" pitchFamily="34" charset="0"/>
                </a:rPr>
                <a:t>Sub-section or slide headings</a:t>
              </a:r>
              <a:endParaRPr lang="en-US" sz="1800" dirty="0">
                <a:solidFill>
                  <a:schemeClr val="accent6"/>
                </a:solidFill>
                <a:latin typeface="Avenir Next LT Pro" panose="020B0504020202020204" pitchFamily="34" charset="0"/>
              </a:endParaRPr>
            </a:p>
          </p:txBody>
        </p:sp>
        <p:sp>
          <p:nvSpPr>
            <p:cNvPr id="17" name="Arrow: Down 16">
              <a:extLst>
                <a:ext uri="{FF2B5EF4-FFF2-40B4-BE49-F238E27FC236}">
                  <a16:creationId xmlns:a16="http://schemas.microsoft.com/office/drawing/2014/main" id="{475961E5-18E9-2BFA-6302-D199497C6BD8}"/>
                </a:ext>
              </a:extLst>
            </p:cNvPr>
            <p:cNvSpPr/>
            <p:nvPr/>
          </p:nvSpPr>
          <p:spPr>
            <a:xfrm rot="16200000">
              <a:off x="5153232" y="5383318"/>
              <a:ext cx="745211" cy="818401"/>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grpSp>
      <p:grpSp>
        <p:nvGrpSpPr>
          <p:cNvPr id="18" name="Group 17">
            <a:extLst>
              <a:ext uri="{FF2B5EF4-FFF2-40B4-BE49-F238E27FC236}">
                <a16:creationId xmlns:a16="http://schemas.microsoft.com/office/drawing/2014/main" id="{85734159-3C4E-41E9-08F7-E7EFA91CEA07}"/>
              </a:ext>
            </a:extLst>
          </p:cNvPr>
          <p:cNvGrpSpPr/>
          <p:nvPr userDrawn="1"/>
        </p:nvGrpSpPr>
        <p:grpSpPr>
          <a:xfrm>
            <a:off x="2156011" y="1958953"/>
            <a:ext cx="6051673" cy="806187"/>
            <a:chOff x="3366247" y="1958953"/>
            <a:chExt cx="6051673" cy="806187"/>
          </a:xfrm>
        </p:grpSpPr>
        <p:sp>
          <p:nvSpPr>
            <p:cNvPr id="19" name="Rectangle: Rounded Corners 18">
              <a:extLst>
                <a:ext uri="{FF2B5EF4-FFF2-40B4-BE49-F238E27FC236}">
                  <a16:creationId xmlns:a16="http://schemas.microsoft.com/office/drawing/2014/main" id="{0921BD80-A07D-75A5-AF7A-EA90A491A85F}"/>
                </a:ext>
              </a:extLst>
            </p:cNvPr>
            <p:cNvSpPr/>
            <p:nvPr/>
          </p:nvSpPr>
          <p:spPr>
            <a:xfrm>
              <a:off x="3366247" y="1958953"/>
              <a:ext cx="1523788" cy="80618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latin typeface="Avenir Next LT Pro" panose="020B0504020202020204" pitchFamily="34" charset="0"/>
                </a:rPr>
                <a:t>Section heading</a:t>
              </a:r>
            </a:p>
          </p:txBody>
        </p:sp>
        <p:sp>
          <p:nvSpPr>
            <p:cNvPr id="20" name="TextBox 19">
              <a:extLst>
                <a:ext uri="{FF2B5EF4-FFF2-40B4-BE49-F238E27FC236}">
                  <a16:creationId xmlns:a16="http://schemas.microsoft.com/office/drawing/2014/main" id="{AF124E78-D1B1-9E80-F025-CDCE8FD9885E}"/>
                </a:ext>
              </a:extLst>
            </p:cNvPr>
            <p:cNvSpPr txBox="1"/>
            <p:nvPr/>
          </p:nvSpPr>
          <p:spPr>
            <a:xfrm>
              <a:off x="6161640" y="2004502"/>
              <a:ext cx="3256280" cy="715089"/>
            </a:xfrm>
            <a:prstGeom prst="roundRect">
              <a:avLst/>
            </a:prstGeom>
            <a:ln w="19050">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chorCtr="0">
              <a:spAutoFit/>
            </a:bodyPr>
            <a:lstStyle/>
            <a:p>
              <a:pPr marL="285750" indent="-285750">
                <a:buFont typeface="Arial" panose="020B0604020202020204" pitchFamily="34" charset="0"/>
                <a:buChar char="•"/>
              </a:pPr>
              <a:r>
                <a:rPr lang="en-US" dirty="0">
                  <a:solidFill>
                    <a:schemeClr val="accent6"/>
                  </a:solidFill>
                  <a:latin typeface="Avenir Next LT Pro" panose="020B0504020202020204" pitchFamily="34" charset="0"/>
                </a:rPr>
                <a:t>Sub-section or slide headings</a:t>
              </a:r>
              <a:endParaRPr lang="en-US" sz="1800" dirty="0">
                <a:solidFill>
                  <a:schemeClr val="accent6"/>
                </a:solidFill>
                <a:latin typeface="Avenir Next LT Pro" panose="020B0504020202020204" pitchFamily="34" charset="0"/>
              </a:endParaRPr>
            </a:p>
          </p:txBody>
        </p:sp>
        <p:sp>
          <p:nvSpPr>
            <p:cNvPr id="21" name="Arrow: Down 20">
              <a:extLst>
                <a:ext uri="{FF2B5EF4-FFF2-40B4-BE49-F238E27FC236}">
                  <a16:creationId xmlns:a16="http://schemas.microsoft.com/office/drawing/2014/main" id="{DC48CACA-05B0-11CA-002C-E93774C2267D}"/>
                </a:ext>
              </a:extLst>
            </p:cNvPr>
            <p:cNvSpPr/>
            <p:nvPr/>
          </p:nvSpPr>
          <p:spPr>
            <a:xfrm rot="16200000">
              <a:off x="5153232" y="1952846"/>
              <a:ext cx="745211" cy="818401"/>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grpSp>
    </p:spTree>
    <p:extLst>
      <p:ext uri="{BB962C8B-B14F-4D97-AF65-F5344CB8AC3E}">
        <p14:creationId xmlns:p14="http://schemas.microsoft.com/office/powerpoint/2010/main" val="153263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FB7B-E2CA-354E-4143-C8FD23270AED}"/>
              </a:ext>
            </a:extLst>
          </p:cNvPr>
          <p:cNvSpPr>
            <a:spLocks noGrp="1"/>
          </p:cNvSpPr>
          <p:nvPr>
            <p:ph type="title" hasCustomPrompt="1"/>
          </p:nvPr>
        </p:nvSpPr>
        <p:spPr>
          <a:xfrm>
            <a:off x="838200" y="365126"/>
            <a:ext cx="9690847" cy="894416"/>
          </a:xfrm>
          <a:prstGeom prst="rect">
            <a:avLst/>
          </a:prstGeom>
        </p:spPr>
        <p:txBody>
          <a:bodyPr/>
          <a:lstStyle>
            <a:lvl1pPr>
              <a:defRPr i="1">
                <a:solidFill>
                  <a:schemeClr val="bg1"/>
                </a:solidFill>
                <a:latin typeface="Sitka Banner" panose="02000505000000020004" pitchFamily="2" charset="0"/>
              </a:defRPr>
            </a:lvl1pPr>
          </a:lstStyle>
          <a:p>
            <a:r>
              <a:rPr lang="en-US" dirty="0"/>
              <a:t>Presentation Title: Section Heading</a:t>
            </a:r>
            <a:endParaRPr lang="en-AU" dirty="0"/>
          </a:p>
        </p:txBody>
      </p:sp>
      <p:sp>
        <p:nvSpPr>
          <p:cNvPr id="3" name="Content Placeholder 2">
            <a:extLst>
              <a:ext uri="{FF2B5EF4-FFF2-40B4-BE49-F238E27FC236}">
                <a16:creationId xmlns:a16="http://schemas.microsoft.com/office/drawing/2014/main" id="{942E6570-E71A-DE79-1534-99FB41134F8E}"/>
              </a:ext>
            </a:extLst>
          </p:cNvPr>
          <p:cNvSpPr>
            <a:spLocks noGrp="1"/>
          </p:cNvSpPr>
          <p:nvPr>
            <p:ph idx="1" hasCustomPrompt="1"/>
          </p:nvPr>
        </p:nvSpPr>
        <p:spPr>
          <a:xfrm>
            <a:off x="838200" y="1825625"/>
            <a:ext cx="10515600" cy="4351338"/>
          </a:xfrm>
          <a:prstGeom prst="roundRect">
            <a:avLst>
              <a:gd name="adj" fmla="val 11619"/>
            </a:avLst>
          </a:prstGeom>
          <a:ln w="15875" cap="rnd">
            <a:solidFill>
              <a:schemeClr val="bg2">
                <a:lumMod val="75000"/>
              </a:schemeClr>
            </a:solidFill>
          </a:ln>
        </p:spPr>
        <p:txBody>
          <a:bodyPr/>
          <a:lstStyle>
            <a:lvl1pPr marL="0" indent="0">
              <a:buFont typeface="Arial" panose="020B0604020202020204" pitchFamily="34" charset="0"/>
              <a:buNone/>
              <a:defRPr sz="2000" b="1">
                <a:latin typeface="+mn-lt"/>
              </a:defRPr>
            </a:lvl1pPr>
            <a:lvl2pPr marL="800100" indent="-342900">
              <a:buFont typeface="Arial" panose="020B0604020202020204" pitchFamily="34" charset="0"/>
              <a:buChar char="•"/>
              <a:defRPr sz="2000">
                <a:latin typeface="Avenir Next LT Pro" panose="020B0504020202020204" pitchFamily="34" charset="0"/>
              </a:defRPr>
            </a:lvl2pPr>
            <a:lvl3pPr marL="1143000" indent="-228600">
              <a:buFont typeface="Avenir Next LT Pro" panose="020B0504020202020204" pitchFamily="34" charset="0"/>
              <a:buChar char="−"/>
              <a:defRPr sz="1800">
                <a:latin typeface="Avenir Next LT Pro" panose="020B0504020202020204" pitchFamily="34" charset="0"/>
              </a:defRPr>
            </a:lvl3pPr>
            <a:lvl4pPr marL="1600200" indent="-228600">
              <a:buFont typeface="Avenir Next LT Pro" panose="020B0504020202020204" pitchFamily="34" charset="0"/>
              <a:buChar char="−"/>
              <a:defRPr sz="1700">
                <a:latin typeface="Avenir Next LT Pro" panose="020B0504020202020204" pitchFamily="34" charset="0"/>
              </a:defRPr>
            </a:lvl4pPr>
            <a:lvl5pPr marL="2057400" indent="-228600">
              <a:buFont typeface="Avenir Next LT Pro" panose="020B0504020202020204" pitchFamily="34" charset="0"/>
              <a:buChar char="−"/>
              <a:defRPr sz="1600">
                <a:latin typeface="Avenir Next LT Pro" panose="020B0504020202020204" pitchFamily="34" charset="0"/>
              </a:defRPr>
            </a:lvl5pPr>
          </a:lstStyle>
          <a:p>
            <a:pPr lvl="0"/>
            <a:r>
              <a:rPr lang="en-US" dirty="0"/>
              <a:t>Sub-heading</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9B458D32-1E66-6465-5127-02851529800B}"/>
              </a:ext>
            </a:extLst>
          </p:cNvPr>
          <p:cNvSpPr>
            <a:spLocks noGrp="1"/>
          </p:cNvSpPr>
          <p:nvPr>
            <p:ph type="dt" sz="half" idx="10"/>
          </p:nvPr>
        </p:nvSpPr>
        <p:spPr/>
        <p:txBody>
          <a:bodyPr/>
          <a:lstStyle>
            <a:lvl1pPr>
              <a:defRPr sz="1100">
                <a:latin typeface="Avenir Next LT Pro Light" panose="020B0304020202020204" pitchFamily="34" charset="0"/>
              </a:defRPr>
            </a:lvl1pPr>
          </a:lstStyle>
          <a:p>
            <a:fld id="{C46FD302-02EF-4C62-A000-576103950B46}" type="datetimeFigureOut">
              <a:rPr lang="en-AU" smtClean="0"/>
              <a:pPr/>
              <a:t>12/06/2023</a:t>
            </a:fld>
            <a:endParaRPr lang="en-AU" dirty="0"/>
          </a:p>
        </p:txBody>
      </p:sp>
      <p:sp>
        <p:nvSpPr>
          <p:cNvPr id="5" name="Footer Placeholder 4">
            <a:extLst>
              <a:ext uri="{FF2B5EF4-FFF2-40B4-BE49-F238E27FC236}">
                <a16:creationId xmlns:a16="http://schemas.microsoft.com/office/drawing/2014/main" id="{53BEAE4E-6329-4CDD-ADBF-DB1D8E25F011}"/>
              </a:ext>
            </a:extLst>
          </p:cNvPr>
          <p:cNvSpPr>
            <a:spLocks noGrp="1"/>
          </p:cNvSpPr>
          <p:nvPr>
            <p:ph type="ftr" sz="quarter" idx="11"/>
          </p:nvPr>
        </p:nvSpPr>
        <p:spPr/>
        <p:txBody>
          <a:bodyPr/>
          <a:lstStyle>
            <a:lvl1pPr>
              <a:defRPr sz="1100">
                <a:latin typeface="Avenir Next LT Pro Light" panose="020B0304020202020204" pitchFamily="34" charset="0"/>
              </a:defRPr>
            </a:lvl1pPr>
          </a:lstStyle>
          <a:p>
            <a:endParaRPr lang="en-AU" dirty="0"/>
          </a:p>
        </p:txBody>
      </p:sp>
      <p:sp>
        <p:nvSpPr>
          <p:cNvPr id="6" name="Slide Number Placeholder 5">
            <a:extLst>
              <a:ext uri="{FF2B5EF4-FFF2-40B4-BE49-F238E27FC236}">
                <a16:creationId xmlns:a16="http://schemas.microsoft.com/office/drawing/2014/main" id="{70857CB6-5CB3-D42A-9692-50F18A7AF0A0}"/>
              </a:ext>
            </a:extLst>
          </p:cNvPr>
          <p:cNvSpPr>
            <a:spLocks noGrp="1"/>
          </p:cNvSpPr>
          <p:nvPr>
            <p:ph type="sldNum" sz="quarter" idx="12"/>
          </p:nvPr>
        </p:nvSpPr>
        <p:spPr/>
        <p:txBody>
          <a:bodyPr/>
          <a:lstStyle>
            <a:lvl1pPr>
              <a:defRPr sz="1100">
                <a:latin typeface="Avenir Next LT Pro Light" panose="020B0304020202020204" pitchFamily="34" charset="0"/>
              </a:defRPr>
            </a:lvl1pPr>
          </a:lstStyle>
          <a:p>
            <a:fld id="{4E0BAC07-B73E-4FDA-AAEE-1D272299301D}" type="slidenum">
              <a:rPr lang="en-AU" smtClean="0"/>
              <a:pPr/>
              <a:t>‹#›</a:t>
            </a:fld>
            <a:endParaRPr lang="en-AU" dirty="0"/>
          </a:p>
        </p:txBody>
      </p:sp>
    </p:spTree>
    <p:extLst>
      <p:ext uri="{BB962C8B-B14F-4D97-AF65-F5344CB8AC3E}">
        <p14:creationId xmlns:p14="http://schemas.microsoft.com/office/powerpoint/2010/main" val="2214773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2EDCB-9FFB-FACE-3776-09598491DE95}"/>
              </a:ext>
            </a:extLst>
          </p:cNvPr>
          <p:cNvSpPr>
            <a:spLocks noGrp="1"/>
          </p:cNvSpPr>
          <p:nvPr>
            <p:ph type="title" hasCustomPrompt="1"/>
          </p:nvPr>
        </p:nvSpPr>
        <p:spPr>
          <a:xfrm>
            <a:off x="838200" y="282389"/>
            <a:ext cx="10515600" cy="1013012"/>
          </a:xfrm>
          <a:prstGeom prst="rect">
            <a:avLst/>
          </a:prstGeom>
        </p:spPr>
        <p:txBody>
          <a:bodyPr/>
          <a:lstStyle>
            <a:lvl1pPr>
              <a:defRPr i="1">
                <a:solidFill>
                  <a:schemeClr val="bg1"/>
                </a:solidFill>
              </a:defRPr>
            </a:lvl1pPr>
          </a:lstStyle>
          <a:p>
            <a:r>
              <a:rPr lang="en-US" dirty="0"/>
              <a:t>Presentation Title: Section Heading</a:t>
            </a:r>
            <a:endParaRPr lang="en-AU" dirty="0"/>
          </a:p>
        </p:txBody>
      </p:sp>
      <p:sp>
        <p:nvSpPr>
          <p:cNvPr id="3" name="Date Placeholder 2">
            <a:extLst>
              <a:ext uri="{FF2B5EF4-FFF2-40B4-BE49-F238E27FC236}">
                <a16:creationId xmlns:a16="http://schemas.microsoft.com/office/drawing/2014/main" id="{99156678-A1CC-890A-80F7-CB61AC91A36B}"/>
              </a:ext>
            </a:extLst>
          </p:cNvPr>
          <p:cNvSpPr>
            <a:spLocks noGrp="1"/>
          </p:cNvSpPr>
          <p:nvPr>
            <p:ph type="dt" sz="half" idx="10"/>
          </p:nvPr>
        </p:nvSpPr>
        <p:spPr/>
        <p:txBody>
          <a:bodyPr/>
          <a:lstStyle/>
          <a:p>
            <a:fld id="{C46FD302-02EF-4C62-A000-576103950B46}" type="datetimeFigureOut">
              <a:rPr lang="en-AU" smtClean="0"/>
              <a:t>12/06/2023</a:t>
            </a:fld>
            <a:endParaRPr lang="en-AU"/>
          </a:p>
        </p:txBody>
      </p:sp>
      <p:sp>
        <p:nvSpPr>
          <p:cNvPr id="4" name="Footer Placeholder 3">
            <a:extLst>
              <a:ext uri="{FF2B5EF4-FFF2-40B4-BE49-F238E27FC236}">
                <a16:creationId xmlns:a16="http://schemas.microsoft.com/office/drawing/2014/main" id="{81A01D18-9A35-49EF-FA11-4AEC1CAAA499}"/>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2A3189BB-F10B-5449-63F5-64C825F76989}"/>
              </a:ext>
            </a:extLst>
          </p:cNvPr>
          <p:cNvSpPr>
            <a:spLocks noGrp="1"/>
          </p:cNvSpPr>
          <p:nvPr>
            <p:ph type="sldNum" sz="quarter" idx="12"/>
          </p:nvPr>
        </p:nvSpPr>
        <p:spPr/>
        <p:txBody>
          <a:bodyPr/>
          <a:lstStyle/>
          <a:p>
            <a:fld id="{4E0BAC07-B73E-4FDA-AAEE-1D272299301D}" type="slidenum">
              <a:rPr lang="en-AU" smtClean="0"/>
              <a:t>‹#›</a:t>
            </a:fld>
            <a:endParaRPr lang="en-AU"/>
          </a:p>
        </p:txBody>
      </p:sp>
      <p:sp>
        <p:nvSpPr>
          <p:cNvPr id="6" name="Content Placeholder 2">
            <a:extLst>
              <a:ext uri="{FF2B5EF4-FFF2-40B4-BE49-F238E27FC236}">
                <a16:creationId xmlns:a16="http://schemas.microsoft.com/office/drawing/2014/main" id="{975C0AED-4958-8006-FE49-E50D030A3288}"/>
              </a:ext>
            </a:extLst>
          </p:cNvPr>
          <p:cNvSpPr>
            <a:spLocks noGrp="1"/>
          </p:cNvSpPr>
          <p:nvPr>
            <p:ph idx="1" hasCustomPrompt="1"/>
          </p:nvPr>
        </p:nvSpPr>
        <p:spPr>
          <a:xfrm>
            <a:off x="838200" y="1574615"/>
            <a:ext cx="5710518" cy="4627891"/>
          </a:xfrm>
          <a:prstGeom prst="roundRect">
            <a:avLst>
              <a:gd name="adj" fmla="val 11619"/>
            </a:avLst>
          </a:prstGeom>
          <a:ln w="15875" cap="rnd">
            <a:solidFill>
              <a:schemeClr val="bg2">
                <a:lumMod val="75000"/>
              </a:schemeClr>
            </a:solidFill>
          </a:ln>
        </p:spPr>
        <p:txBody>
          <a:bodyPr/>
          <a:lstStyle>
            <a:lvl1pPr marL="0" indent="0">
              <a:buNone/>
              <a:defRPr sz="2000" b="1">
                <a:latin typeface="+mn-lt"/>
              </a:defRPr>
            </a:lvl1pPr>
            <a:lvl2pPr>
              <a:defRPr sz="2000">
                <a:latin typeface="Avenir Next LT Pro" panose="020B0504020202020204" pitchFamily="34" charset="0"/>
              </a:defRPr>
            </a:lvl2pPr>
            <a:lvl3pPr marL="1143000" indent="-228600">
              <a:buFont typeface="Avenir Next LT Pro" panose="020B0504020202020204" pitchFamily="34" charset="0"/>
              <a:buChar char="−"/>
              <a:defRPr sz="1800">
                <a:latin typeface="Avenir Next LT Pro" panose="020B0504020202020204" pitchFamily="34" charset="0"/>
              </a:defRPr>
            </a:lvl3pPr>
            <a:lvl4pPr marL="1600200" indent="-228600">
              <a:buFont typeface="Avenir Next LT Pro" panose="020B0504020202020204" pitchFamily="34" charset="0"/>
              <a:buChar char="−"/>
              <a:defRPr sz="1700">
                <a:latin typeface="Avenir Next LT Pro" panose="020B0504020202020204" pitchFamily="34" charset="0"/>
              </a:defRPr>
            </a:lvl4pPr>
            <a:lvl5pPr marL="2057400" indent="-228600">
              <a:buFont typeface="Avenir Next LT Pro" panose="020B0504020202020204" pitchFamily="34" charset="0"/>
              <a:buChar char="−"/>
              <a:defRPr sz="1600">
                <a:latin typeface="Avenir Next LT Pro" panose="020B0504020202020204" pitchFamily="34" charset="0"/>
              </a:defRPr>
            </a:lvl5pPr>
          </a:lstStyle>
          <a:p>
            <a:pPr lvl="0"/>
            <a:r>
              <a:rPr lang="en-US" dirty="0"/>
              <a:t>Sub-heading</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4">
            <a:extLst>
              <a:ext uri="{FF2B5EF4-FFF2-40B4-BE49-F238E27FC236}">
                <a16:creationId xmlns:a16="http://schemas.microsoft.com/office/drawing/2014/main" id="{6D7CDC7B-578A-9446-2999-CFABC3F35CEF}"/>
              </a:ext>
            </a:extLst>
          </p:cNvPr>
          <p:cNvSpPr>
            <a:spLocks noGrp="1"/>
          </p:cNvSpPr>
          <p:nvPr>
            <p:ph type="body" sz="quarter" idx="3" hasCustomPrompt="1"/>
          </p:nvPr>
        </p:nvSpPr>
        <p:spPr>
          <a:xfrm>
            <a:off x="7510416" y="5817305"/>
            <a:ext cx="3626224" cy="385202"/>
          </a:xfrm>
          <a:prstGeom prst="rect">
            <a:avLst/>
          </a:prstGeom>
        </p:spPr>
        <p:txBody>
          <a:bodyPr anchor="ctr" anchorCtr="1">
            <a:normAutofit/>
          </a:bodyPr>
          <a:lstStyle>
            <a:lvl1pPr marL="0" indent="0">
              <a:buNone/>
              <a:defRPr sz="1600" b="1">
                <a:latin typeface="Avenir Next LT Pro Light" panose="020B03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Graphic descriptor as required</a:t>
            </a:r>
          </a:p>
        </p:txBody>
      </p:sp>
      <p:sp>
        <p:nvSpPr>
          <p:cNvPr id="16" name="Picture Placeholder 15">
            <a:extLst>
              <a:ext uri="{FF2B5EF4-FFF2-40B4-BE49-F238E27FC236}">
                <a16:creationId xmlns:a16="http://schemas.microsoft.com/office/drawing/2014/main" id="{B559C0DD-C418-2688-8A6B-6CE7A406FDEB}"/>
              </a:ext>
            </a:extLst>
          </p:cNvPr>
          <p:cNvSpPr>
            <a:spLocks noGrp="1"/>
          </p:cNvSpPr>
          <p:nvPr>
            <p:ph type="pic" sz="quarter" idx="13"/>
          </p:nvPr>
        </p:nvSpPr>
        <p:spPr>
          <a:xfrm>
            <a:off x="7081838" y="1714500"/>
            <a:ext cx="4518025" cy="3949700"/>
          </a:xfrm>
          <a:prstGeom prst="rect">
            <a:avLst/>
          </a:prstGeom>
        </p:spPr>
        <p:txBody>
          <a:bodyPr/>
          <a:lstStyle/>
          <a:p>
            <a:r>
              <a:rPr lang="en-US"/>
              <a:t>Click icon to add picture</a:t>
            </a:r>
            <a:endParaRPr lang="en-AU"/>
          </a:p>
        </p:txBody>
      </p:sp>
    </p:spTree>
    <p:extLst>
      <p:ext uri="{BB962C8B-B14F-4D97-AF65-F5344CB8AC3E}">
        <p14:creationId xmlns:p14="http://schemas.microsoft.com/office/powerpoint/2010/main" val="101676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69AE-4968-E940-C8FE-CACA0F2D9B5C}"/>
              </a:ext>
            </a:extLst>
          </p:cNvPr>
          <p:cNvSpPr>
            <a:spLocks noGrp="1"/>
          </p:cNvSpPr>
          <p:nvPr>
            <p:ph type="title" hasCustomPrompt="1"/>
          </p:nvPr>
        </p:nvSpPr>
        <p:spPr>
          <a:xfrm>
            <a:off x="838200" y="295835"/>
            <a:ext cx="10515600" cy="999565"/>
          </a:xfrm>
          <a:prstGeom prst="rect">
            <a:avLst/>
          </a:prstGeom>
        </p:spPr>
        <p:txBody>
          <a:bodyPr/>
          <a:lstStyle>
            <a:lvl1pPr>
              <a:defRPr i="1">
                <a:solidFill>
                  <a:schemeClr val="bg1"/>
                </a:solidFill>
              </a:defRPr>
            </a:lvl1pPr>
          </a:lstStyle>
          <a:p>
            <a:r>
              <a:rPr lang="en-US" dirty="0"/>
              <a:t>Presentation Title: Section Heading</a:t>
            </a:r>
            <a:endParaRPr lang="en-AU" dirty="0"/>
          </a:p>
        </p:txBody>
      </p:sp>
      <p:sp>
        <p:nvSpPr>
          <p:cNvPr id="3" name="Content Placeholder 2">
            <a:extLst>
              <a:ext uri="{FF2B5EF4-FFF2-40B4-BE49-F238E27FC236}">
                <a16:creationId xmlns:a16="http://schemas.microsoft.com/office/drawing/2014/main" id="{8FA1552C-16BF-0307-83E3-A0F10C4AB2DE}"/>
              </a:ext>
            </a:extLst>
          </p:cNvPr>
          <p:cNvSpPr>
            <a:spLocks noGrp="1"/>
          </p:cNvSpPr>
          <p:nvPr>
            <p:ph sz="half" idx="1"/>
          </p:nvPr>
        </p:nvSpPr>
        <p:spPr>
          <a:xfrm>
            <a:off x="838200" y="1825625"/>
            <a:ext cx="5181600" cy="4351338"/>
          </a:xfrm>
          <a:prstGeom prst="roundRect">
            <a:avLst/>
          </a:prstGeom>
          <a:ln w="19050">
            <a:solidFill>
              <a:schemeClr val="bg2">
                <a:lumMod val="75000"/>
              </a:schemeClr>
            </a:solidFill>
          </a:ln>
        </p:spPr>
        <p:txBody>
          <a:bodyPr/>
          <a:lstStyle>
            <a:lvl1pPr>
              <a:defRPr sz="2400">
                <a:latin typeface="Avenir Next LT Pro Demi" panose="020B0704020202020204" pitchFamily="34" charset="0"/>
              </a:defRPr>
            </a:lvl1pPr>
            <a:lvl3pPr marL="1143000" indent="-228600">
              <a:buFont typeface="Avenir Next LT Pro" panose="020B0504020202020204" pitchFamily="34" charset="0"/>
              <a:buChar char="−"/>
              <a:defRPr/>
            </a:lvl3pPr>
            <a:lvl4pPr marL="1600200" indent="-228600">
              <a:buFont typeface="Avenir Next LT Pro" panose="020B0504020202020204" pitchFamily="34" charset="0"/>
              <a:buChar char="−"/>
              <a:defRPr/>
            </a:lvl4pPr>
            <a:lvl5pPr marL="2057400" indent="-228600">
              <a:buFont typeface="Avenir Next LT Pro" panose="020B05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a:extLst>
              <a:ext uri="{FF2B5EF4-FFF2-40B4-BE49-F238E27FC236}">
                <a16:creationId xmlns:a16="http://schemas.microsoft.com/office/drawing/2014/main" id="{78440891-6815-8C18-C30E-6F8C30336962}"/>
              </a:ext>
            </a:extLst>
          </p:cNvPr>
          <p:cNvSpPr>
            <a:spLocks noGrp="1"/>
          </p:cNvSpPr>
          <p:nvPr>
            <p:ph sz="half" idx="2"/>
          </p:nvPr>
        </p:nvSpPr>
        <p:spPr>
          <a:xfrm>
            <a:off x="6172200" y="1825625"/>
            <a:ext cx="5181600" cy="4351338"/>
          </a:xfrm>
          <a:prstGeom prst="roundRect">
            <a:avLst/>
          </a:prstGeom>
          <a:ln w="19050">
            <a:solidFill>
              <a:schemeClr val="bg2">
                <a:lumMod val="75000"/>
              </a:schemeClr>
            </a:solidFill>
          </a:ln>
        </p:spPr>
        <p:txBody>
          <a:bodyPr/>
          <a:lstStyle>
            <a:lvl1pPr>
              <a:defRPr sz="2400">
                <a:latin typeface="Avenir Next LT Pro Demi" panose="020B0704020202020204" pitchFamily="34" charset="0"/>
              </a:defRPr>
            </a:lvl1pPr>
            <a:lvl3pPr marL="1143000" indent="-228600">
              <a:buFont typeface="Avenir Next LT Pro" panose="020B0504020202020204" pitchFamily="34" charset="0"/>
              <a:buChar char="−"/>
              <a:defRPr/>
            </a:lvl3pPr>
            <a:lvl4pPr marL="1600200" indent="-228600">
              <a:buFont typeface="Avenir Next LT Pro" panose="020B0504020202020204" pitchFamily="34" charset="0"/>
              <a:buChar char="−"/>
              <a:defRPr/>
            </a:lvl4pPr>
            <a:lvl5pPr marL="2057400" indent="-228600">
              <a:buFont typeface="Avenir Next LT Pro" panose="020B05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A690CC3E-DC9D-21BF-E01E-15A391F93DF5}"/>
              </a:ext>
            </a:extLst>
          </p:cNvPr>
          <p:cNvSpPr>
            <a:spLocks noGrp="1"/>
          </p:cNvSpPr>
          <p:nvPr>
            <p:ph type="dt" sz="half" idx="10"/>
          </p:nvPr>
        </p:nvSpPr>
        <p:spPr/>
        <p:txBody>
          <a:bodyPr/>
          <a:lstStyle/>
          <a:p>
            <a:fld id="{C46FD302-02EF-4C62-A000-576103950B46}" type="datetimeFigureOut">
              <a:rPr lang="en-AU" smtClean="0"/>
              <a:t>12/06/2023</a:t>
            </a:fld>
            <a:endParaRPr lang="en-AU"/>
          </a:p>
        </p:txBody>
      </p:sp>
      <p:sp>
        <p:nvSpPr>
          <p:cNvPr id="6" name="Footer Placeholder 5">
            <a:extLst>
              <a:ext uri="{FF2B5EF4-FFF2-40B4-BE49-F238E27FC236}">
                <a16:creationId xmlns:a16="http://schemas.microsoft.com/office/drawing/2014/main" id="{44300791-607B-6481-0F91-6F34FD313C0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D2EBAB9-8AD4-80EF-93EF-219C90BFAF96}"/>
              </a:ext>
            </a:extLst>
          </p:cNvPr>
          <p:cNvSpPr>
            <a:spLocks noGrp="1"/>
          </p:cNvSpPr>
          <p:nvPr>
            <p:ph type="sldNum" sz="quarter" idx="12"/>
          </p:nvPr>
        </p:nvSpPr>
        <p:spPr/>
        <p:txBody>
          <a:bodyPr/>
          <a:lstStyle/>
          <a:p>
            <a:fld id="{4E0BAC07-B73E-4FDA-AAEE-1D272299301D}" type="slidenum">
              <a:rPr lang="en-AU" smtClean="0"/>
              <a:t>‹#›</a:t>
            </a:fld>
            <a:endParaRPr lang="en-AU"/>
          </a:p>
        </p:txBody>
      </p:sp>
    </p:spTree>
    <p:extLst>
      <p:ext uri="{BB962C8B-B14F-4D97-AF65-F5344CB8AC3E}">
        <p14:creationId xmlns:p14="http://schemas.microsoft.com/office/powerpoint/2010/main" val="224335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8049-BBA9-325B-7738-EC9C3EEF938A}"/>
              </a:ext>
            </a:extLst>
          </p:cNvPr>
          <p:cNvSpPr>
            <a:spLocks noGrp="1"/>
          </p:cNvSpPr>
          <p:nvPr>
            <p:ph type="title" hasCustomPrompt="1"/>
          </p:nvPr>
        </p:nvSpPr>
        <p:spPr>
          <a:xfrm>
            <a:off x="838200" y="295835"/>
            <a:ext cx="10515600" cy="990601"/>
          </a:xfrm>
          <a:prstGeom prst="rect">
            <a:avLst/>
          </a:prstGeom>
        </p:spPr>
        <p:txBody>
          <a:bodyPr/>
          <a:lstStyle>
            <a:lvl1pPr>
              <a:defRPr i="1">
                <a:solidFill>
                  <a:schemeClr val="bg1"/>
                </a:solidFill>
              </a:defRPr>
            </a:lvl1pPr>
          </a:lstStyle>
          <a:p>
            <a:r>
              <a:rPr lang="en-US" dirty="0"/>
              <a:t>Presentation Title: Section Heading</a:t>
            </a:r>
            <a:endParaRPr lang="en-AU" dirty="0"/>
          </a:p>
        </p:txBody>
      </p:sp>
      <p:sp>
        <p:nvSpPr>
          <p:cNvPr id="3" name="Date Placeholder 2">
            <a:extLst>
              <a:ext uri="{FF2B5EF4-FFF2-40B4-BE49-F238E27FC236}">
                <a16:creationId xmlns:a16="http://schemas.microsoft.com/office/drawing/2014/main" id="{051A0E4D-69BC-C859-290A-6284DD9E93C8}"/>
              </a:ext>
            </a:extLst>
          </p:cNvPr>
          <p:cNvSpPr>
            <a:spLocks noGrp="1"/>
          </p:cNvSpPr>
          <p:nvPr>
            <p:ph type="dt" sz="half" idx="10"/>
          </p:nvPr>
        </p:nvSpPr>
        <p:spPr/>
        <p:txBody>
          <a:bodyPr/>
          <a:lstStyle/>
          <a:p>
            <a:fld id="{C46FD302-02EF-4C62-A000-576103950B46}" type="datetimeFigureOut">
              <a:rPr lang="en-AU" smtClean="0"/>
              <a:t>12/06/2023</a:t>
            </a:fld>
            <a:endParaRPr lang="en-AU"/>
          </a:p>
        </p:txBody>
      </p:sp>
      <p:sp>
        <p:nvSpPr>
          <p:cNvPr id="4" name="Footer Placeholder 3">
            <a:extLst>
              <a:ext uri="{FF2B5EF4-FFF2-40B4-BE49-F238E27FC236}">
                <a16:creationId xmlns:a16="http://schemas.microsoft.com/office/drawing/2014/main" id="{C0695FCE-9E69-B0E4-48E0-38617AE2B3A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A6100CD-038F-593A-CB18-C5AF0605EE7F}"/>
              </a:ext>
            </a:extLst>
          </p:cNvPr>
          <p:cNvSpPr>
            <a:spLocks noGrp="1"/>
          </p:cNvSpPr>
          <p:nvPr>
            <p:ph type="sldNum" sz="quarter" idx="12"/>
          </p:nvPr>
        </p:nvSpPr>
        <p:spPr/>
        <p:txBody>
          <a:bodyPr/>
          <a:lstStyle/>
          <a:p>
            <a:fld id="{4E0BAC07-B73E-4FDA-AAEE-1D272299301D}" type="slidenum">
              <a:rPr lang="en-AU" smtClean="0"/>
              <a:t>‹#›</a:t>
            </a:fld>
            <a:endParaRPr lang="en-AU"/>
          </a:p>
        </p:txBody>
      </p:sp>
    </p:spTree>
    <p:extLst>
      <p:ext uri="{BB962C8B-B14F-4D97-AF65-F5344CB8AC3E}">
        <p14:creationId xmlns:p14="http://schemas.microsoft.com/office/powerpoint/2010/main" val="293542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0700C4A-D0EC-C80D-018C-5D98F3DCB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FD302-02EF-4C62-A000-576103950B46}" type="datetimeFigureOut">
              <a:rPr lang="en-AU" smtClean="0"/>
              <a:t>12/06/2023</a:t>
            </a:fld>
            <a:endParaRPr lang="en-AU"/>
          </a:p>
        </p:txBody>
      </p:sp>
      <p:sp>
        <p:nvSpPr>
          <p:cNvPr id="5" name="Footer Placeholder 4">
            <a:extLst>
              <a:ext uri="{FF2B5EF4-FFF2-40B4-BE49-F238E27FC236}">
                <a16:creationId xmlns:a16="http://schemas.microsoft.com/office/drawing/2014/main" id="{4BF900BA-8521-7949-22B9-FEB1CB3394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21A6B08-BA7F-3C77-ED3A-017E3F4AC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BAC07-B73E-4FDA-AAEE-1D272299301D}" type="slidenum">
              <a:rPr lang="en-AU" smtClean="0"/>
              <a:t>‹#›</a:t>
            </a:fld>
            <a:endParaRPr lang="en-AU"/>
          </a:p>
        </p:txBody>
      </p:sp>
    </p:spTree>
    <p:extLst>
      <p:ext uri="{BB962C8B-B14F-4D97-AF65-F5344CB8AC3E}">
        <p14:creationId xmlns:p14="http://schemas.microsoft.com/office/powerpoint/2010/main" val="20466844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2"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4.png"/><Relationship Id="rId7" Type="http://schemas.openxmlformats.org/officeDocument/2006/relationships/image" Target="../media/image20.sv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notesSlide" Target="../notesSlides/notesSlide16.xml"/><Relationship Id="rId16" Type="http://schemas.openxmlformats.org/officeDocument/2006/relationships/image" Target="../media/image29.sv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sv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32B7E5-A2FB-9EF1-8F13-499E5106CC11}"/>
              </a:ext>
            </a:extLst>
          </p:cNvPr>
          <p:cNvSpPr txBox="1"/>
          <p:nvPr/>
        </p:nvSpPr>
        <p:spPr>
          <a:xfrm>
            <a:off x="817381" y="3121279"/>
            <a:ext cx="4456203" cy="954107"/>
          </a:xfrm>
          <a:prstGeom prst="rect">
            <a:avLst/>
          </a:prstGeom>
          <a:noFill/>
        </p:spPr>
        <p:txBody>
          <a:bodyPr wrap="square">
            <a:spAutoFit/>
          </a:bodyPr>
          <a:lstStyle/>
          <a:p>
            <a:pPr algn="ctr"/>
            <a:r>
              <a:rPr lang="en-US" sz="2800" b="1" i="1" dirty="0">
                <a:solidFill>
                  <a:srgbClr val="335899"/>
                </a:solidFill>
                <a:latin typeface="Sitka Banner" panose="02000505000000020004" pitchFamily="2" charset="0"/>
                <a:cs typeface="Aharoni" panose="02010803020104030203" pitchFamily="2" charset="-79"/>
              </a:rPr>
              <a:t>The new NORM in</a:t>
            </a:r>
            <a:br>
              <a:rPr lang="en-US" sz="2800" b="1" i="1" dirty="0">
                <a:solidFill>
                  <a:srgbClr val="335899"/>
                </a:solidFill>
                <a:latin typeface="Sitka Banner" panose="02000505000000020004" pitchFamily="2" charset="0"/>
                <a:cs typeface="Aharoni" panose="02010803020104030203" pitchFamily="2" charset="-79"/>
              </a:rPr>
            </a:br>
            <a:r>
              <a:rPr lang="en-US" sz="2800" b="1" i="1" dirty="0">
                <a:solidFill>
                  <a:srgbClr val="335899"/>
                </a:solidFill>
                <a:latin typeface="Sitka Banner" panose="02000505000000020004" pitchFamily="2" charset="0"/>
                <a:cs typeface="Aharoni" panose="02010803020104030203" pitchFamily="2" charset="-79"/>
              </a:rPr>
              <a:t>Mining Assessments</a:t>
            </a:r>
            <a:endParaRPr lang="en-AU" sz="2800" i="1" dirty="0">
              <a:latin typeface="Sitka Banner" panose="02000505000000020004" pitchFamily="2" charset="0"/>
            </a:endParaRPr>
          </a:p>
        </p:txBody>
      </p:sp>
      <p:sp>
        <p:nvSpPr>
          <p:cNvPr id="6" name="TextBox 5">
            <a:extLst>
              <a:ext uri="{FF2B5EF4-FFF2-40B4-BE49-F238E27FC236}">
                <a16:creationId xmlns:a16="http://schemas.microsoft.com/office/drawing/2014/main" id="{0303FDCB-14CD-6234-0A99-A520C1C4B210}"/>
              </a:ext>
            </a:extLst>
          </p:cNvPr>
          <p:cNvSpPr txBox="1"/>
          <p:nvPr/>
        </p:nvSpPr>
        <p:spPr>
          <a:xfrm>
            <a:off x="817381" y="5448199"/>
            <a:ext cx="4381791" cy="1015663"/>
          </a:xfrm>
          <a:prstGeom prst="rect">
            <a:avLst/>
          </a:prstGeom>
          <a:noFill/>
        </p:spPr>
        <p:txBody>
          <a:bodyPr wrap="square">
            <a:spAutoFit/>
          </a:bodyPr>
          <a:lstStyle/>
          <a:p>
            <a:pPr algn="ctr"/>
            <a:r>
              <a:rPr lang="en-US" sz="2000" dirty="0">
                <a:solidFill>
                  <a:srgbClr val="335899"/>
                </a:solidFill>
              </a:rPr>
              <a:t>Louise Crawley</a:t>
            </a:r>
            <a:br>
              <a:rPr lang="en-US" sz="2000" dirty="0">
                <a:solidFill>
                  <a:srgbClr val="335899"/>
                </a:solidFill>
              </a:rPr>
            </a:br>
            <a:r>
              <a:rPr lang="en-US" sz="2000" dirty="0">
                <a:solidFill>
                  <a:srgbClr val="335899"/>
                </a:solidFill>
              </a:rPr>
              <a:t>Senior Environmental Geochemist</a:t>
            </a:r>
            <a:br>
              <a:rPr lang="en-US" sz="2000" dirty="0">
                <a:solidFill>
                  <a:srgbClr val="335899"/>
                </a:solidFill>
              </a:rPr>
            </a:br>
            <a:r>
              <a:rPr lang="en-US" dirty="0">
                <a:solidFill>
                  <a:srgbClr val="335899"/>
                </a:solidFill>
              </a:rPr>
              <a:t>GEMG Conference June 2023</a:t>
            </a:r>
            <a:endParaRPr lang="en-AU" sz="2000" dirty="0">
              <a:solidFill>
                <a:srgbClr val="335899"/>
              </a:solidFill>
            </a:endParaRPr>
          </a:p>
        </p:txBody>
      </p:sp>
      <p:sp>
        <p:nvSpPr>
          <p:cNvPr id="7" name="TextBox 6">
            <a:extLst>
              <a:ext uri="{FF2B5EF4-FFF2-40B4-BE49-F238E27FC236}">
                <a16:creationId xmlns:a16="http://schemas.microsoft.com/office/drawing/2014/main" id="{0020ED39-7DFA-1261-6F04-3B7071C55D64}"/>
              </a:ext>
            </a:extLst>
          </p:cNvPr>
          <p:cNvSpPr txBox="1"/>
          <p:nvPr/>
        </p:nvSpPr>
        <p:spPr>
          <a:xfrm>
            <a:off x="817381" y="2053743"/>
            <a:ext cx="4892784" cy="830997"/>
          </a:xfrm>
          <a:prstGeom prst="rect">
            <a:avLst/>
          </a:prstGeom>
          <a:noFill/>
        </p:spPr>
        <p:txBody>
          <a:bodyPr wrap="square">
            <a:spAutoFit/>
          </a:bodyPr>
          <a:lstStyle/>
          <a:p>
            <a:r>
              <a:rPr lang="en-US" sz="4800" b="1" i="1" dirty="0">
                <a:solidFill>
                  <a:srgbClr val="335899"/>
                </a:solidFill>
                <a:latin typeface="Sitka Banner" panose="02000505000000020004" pitchFamily="2" charset="0"/>
                <a:cs typeface="Aharoni" panose="02010803020104030203" pitchFamily="2" charset="-79"/>
              </a:rPr>
              <a:t>Do your fish glow?</a:t>
            </a:r>
            <a:endParaRPr lang="en-AU" sz="4800" i="1" dirty="0">
              <a:latin typeface="Sitka Banner" panose="02000505000000020004" pitchFamily="2" charset="0"/>
            </a:endParaRPr>
          </a:p>
        </p:txBody>
      </p:sp>
      <p:pic>
        <p:nvPicPr>
          <p:cNvPr id="10" name="Picture 9">
            <a:extLst>
              <a:ext uri="{FF2B5EF4-FFF2-40B4-BE49-F238E27FC236}">
                <a16:creationId xmlns:a16="http://schemas.microsoft.com/office/drawing/2014/main" id="{A4DC23C0-2CD1-934A-BB25-3BBC94EFAB44}"/>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23004" y="1686910"/>
            <a:ext cx="4694793" cy="4776952"/>
          </a:xfrm>
          <a:custGeom>
            <a:avLst/>
            <a:gdLst>
              <a:gd name="connsiteX0" fmla="*/ 0 w 4694793"/>
              <a:gd name="connsiteY0" fmla="*/ 0 h 4776952"/>
              <a:gd name="connsiteX1" fmla="*/ 764581 w 4694793"/>
              <a:gd name="connsiteY1" fmla="*/ 0 h 4776952"/>
              <a:gd name="connsiteX2" fmla="*/ 1388317 w 4694793"/>
              <a:gd name="connsiteY2" fmla="*/ 0 h 4776952"/>
              <a:gd name="connsiteX3" fmla="*/ 2059002 w 4694793"/>
              <a:gd name="connsiteY3" fmla="*/ 0 h 4776952"/>
              <a:gd name="connsiteX4" fmla="*/ 2682739 w 4694793"/>
              <a:gd name="connsiteY4" fmla="*/ 0 h 4776952"/>
              <a:gd name="connsiteX5" fmla="*/ 3353424 w 4694793"/>
              <a:gd name="connsiteY5" fmla="*/ 0 h 4776952"/>
              <a:gd name="connsiteX6" fmla="*/ 3930212 w 4694793"/>
              <a:gd name="connsiteY6" fmla="*/ 0 h 4776952"/>
              <a:gd name="connsiteX7" fmla="*/ 4694793 w 4694793"/>
              <a:gd name="connsiteY7" fmla="*/ 0 h 4776952"/>
              <a:gd name="connsiteX8" fmla="*/ 4694793 w 4694793"/>
              <a:gd name="connsiteY8" fmla="*/ 730191 h 4776952"/>
              <a:gd name="connsiteX9" fmla="*/ 4694793 w 4694793"/>
              <a:gd name="connsiteY9" fmla="*/ 1269304 h 4776952"/>
              <a:gd name="connsiteX10" fmla="*/ 4694793 w 4694793"/>
              <a:gd name="connsiteY10" fmla="*/ 1808418 h 4776952"/>
              <a:gd name="connsiteX11" fmla="*/ 4694793 w 4694793"/>
              <a:gd name="connsiteY11" fmla="*/ 2395300 h 4776952"/>
              <a:gd name="connsiteX12" fmla="*/ 4694793 w 4694793"/>
              <a:gd name="connsiteY12" fmla="*/ 2982183 h 4776952"/>
              <a:gd name="connsiteX13" fmla="*/ 4694793 w 4694793"/>
              <a:gd name="connsiteY13" fmla="*/ 3521296 h 4776952"/>
              <a:gd name="connsiteX14" fmla="*/ 4694793 w 4694793"/>
              <a:gd name="connsiteY14" fmla="*/ 4108179 h 4776952"/>
              <a:gd name="connsiteX15" fmla="*/ 4694793 w 4694793"/>
              <a:gd name="connsiteY15" fmla="*/ 4776952 h 4776952"/>
              <a:gd name="connsiteX16" fmla="*/ 4118004 w 4694793"/>
              <a:gd name="connsiteY16" fmla="*/ 4776952 h 4776952"/>
              <a:gd name="connsiteX17" fmla="*/ 3353424 w 4694793"/>
              <a:gd name="connsiteY17" fmla="*/ 4776952 h 4776952"/>
              <a:gd name="connsiteX18" fmla="*/ 2635791 w 4694793"/>
              <a:gd name="connsiteY18" fmla="*/ 4776952 h 4776952"/>
              <a:gd name="connsiteX19" fmla="*/ 1871210 w 4694793"/>
              <a:gd name="connsiteY19" fmla="*/ 4776952 h 4776952"/>
              <a:gd name="connsiteX20" fmla="*/ 1106630 w 4694793"/>
              <a:gd name="connsiteY20" fmla="*/ 4776952 h 4776952"/>
              <a:gd name="connsiteX21" fmla="*/ 0 w 4694793"/>
              <a:gd name="connsiteY21" fmla="*/ 4776952 h 4776952"/>
              <a:gd name="connsiteX22" fmla="*/ 0 w 4694793"/>
              <a:gd name="connsiteY22" fmla="*/ 4237839 h 4776952"/>
              <a:gd name="connsiteX23" fmla="*/ 0 w 4694793"/>
              <a:gd name="connsiteY23" fmla="*/ 3507648 h 4776952"/>
              <a:gd name="connsiteX24" fmla="*/ 0 w 4694793"/>
              <a:gd name="connsiteY24" fmla="*/ 2825226 h 4776952"/>
              <a:gd name="connsiteX25" fmla="*/ 0 w 4694793"/>
              <a:gd name="connsiteY25" fmla="*/ 2095035 h 4776952"/>
              <a:gd name="connsiteX26" fmla="*/ 0 w 4694793"/>
              <a:gd name="connsiteY26" fmla="*/ 1555922 h 4776952"/>
              <a:gd name="connsiteX27" fmla="*/ 0 w 4694793"/>
              <a:gd name="connsiteY27" fmla="*/ 777961 h 4776952"/>
              <a:gd name="connsiteX28" fmla="*/ 0 w 4694793"/>
              <a:gd name="connsiteY28" fmla="*/ 0 h 477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94793" h="4776952" fill="none" extrusionOk="0">
                <a:moveTo>
                  <a:pt x="0" y="0"/>
                </a:moveTo>
                <a:cubicBezTo>
                  <a:pt x="164665" y="36063"/>
                  <a:pt x="545933" y="21334"/>
                  <a:pt x="764581" y="0"/>
                </a:cubicBezTo>
                <a:cubicBezTo>
                  <a:pt x="983229" y="-21334"/>
                  <a:pt x="1207372" y="2761"/>
                  <a:pt x="1388317" y="0"/>
                </a:cubicBezTo>
                <a:cubicBezTo>
                  <a:pt x="1569262" y="-2761"/>
                  <a:pt x="1833318" y="10624"/>
                  <a:pt x="2059002" y="0"/>
                </a:cubicBezTo>
                <a:cubicBezTo>
                  <a:pt x="2284686" y="-10624"/>
                  <a:pt x="2409345" y="-8015"/>
                  <a:pt x="2682739" y="0"/>
                </a:cubicBezTo>
                <a:cubicBezTo>
                  <a:pt x="2956133" y="8015"/>
                  <a:pt x="3038635" y="-9890"/>
                  <a:pt x="3353424" y="0"/>
                </a:cubicBezTo>
                <a:cubicBezTo>
                  <a:pt x="3668214" y="9890"/>
                  <a:pt x="3706030" y="15233"/>
                  <a:pt x="3930212" y="0"/>
                </a:cubicBezTo>
                <a:cubicBezTo>
                  <a:pt x="4154394" y="-15233"/>
                  <a:pt x="4342442" y="-11648"/>
                  <a:pt x="4694793" y="0"/>
                </a:cubicBezTo>
                <a:cubicBezTo>
                  <a:pt x="4709263" y="246852"/>
                  <a:pt x="4683681" y="423319"/>
                  <a:pt x="4694793" y="730191"/>
                </a:cubicBezTo>
                <a:cubicBezTo>
                  <a:pt x="4705905" y="1037063"/>
                  <a:pt x="4683687" y="1080274"/>
                  <a:pt x="4694793" y="1269304"/>
                </a:cubicBezTo>
                <a:cubicBezTo>
                  <a:pt x="4705899" y="1458334"/>
                  <a:pt x="4669979" y="1665484"/>
                  <a:pt x="4694793" y="1808418"/>
                </a:cubicBezTo>
                <a:cubicBezTo>
                  <a:pt x="4719607" y="1951352"/>
                  <a:pt x="4669390" y="2254965"/>
                  <a:pt x="4694793" y="2395300"/>
                </a:cubicBezTo>
                <a:cubicBezTo>
                  <a:pt x="4720196" y="2535635"/>
                  <a:pt x="4720329" y="2852477"/>
                  <a:pt x="4694793" y="2982183"/>
                </a:cubicBezTo>
                <a:cubicBezTo>
                  <a:pt x="4669257" y="3111889"/>
                  <a:pt x="4717169" y="3263201"/>
                  <a:pt x="4694793" y="3521296"/>
                </a:cubicBezTo>
                <a:cubicBezTo>
                  <a:pt x="4672417" y="3779391"/>
                  <a:pt x="4705382" y="3912795"/>
                  <a:pt x="4694793" y="4108179"/>
                </a:cubicBezTo>
                <a:cubicBezTo>
                  <a:pt x="4684204" y="4303563"/>
                  <a:pt x="4664307" y="4503999"/>
                  <a:pt x="4694793" y="4776952"/>
                </a:cubicBezTo>
                <a:cubicBezTo>
                  <a:pt x="4491140" y="4760229"/>
                  <a:pt x="4259252" y="4804223"/>
                  <a:pt x="4118004" y="4776952"/>
                </a:cubicBezTo>
                <a:cubicBezTo>
                  <a:pt x="3976756" y="4749681"/>
                  <a:pt x="3540568" y="4808272"/>
                  <a:pt x="3353424" y="4776952"/>
                </a:cubicBezTo>
                <a:cubicBezTo>
                  <a:pt x="3166280" y="4745632"/>
                  <a:pt x="2972225" y="4772792"/>
                  <a:pt x="2635791" y="4776952"/>
                </a:cubicBezTo>
                <a:cubicBezTo>
                  <a:pt x="2299357" y="4781112"/>
                  <a:pt x="2154002" y="4797881"/>
                  <a:pt x="1871210" y="4776952"/>
                </a:cubicBezTo>
                <a:cubicBezTo>
                  <a:pt x="1588418" y="4756023"/>
                  <a:pt x="1352371" y="4776908"/>
                  <a:pt x="1106630" y="4776952"/>
                </a:cubicBezTo>
                <a:cubicBezTo>
                  <a:pt x="860889" y="4776996"/>
                  <a:pt x="420636" y="4737855"/>
                  <a:pt x="0" y="4776952"/>
                </a:cubicBezTo>
                <a:cubicBezTo>
                  <a:pt x="-832" y="4606823"/>
                  <a:pt x="1037" y="4392464"/>
                  <a:pt x="0" y="4237839"/>
                </a:cubicBezTo>
                <a:cubicBezTo>
                  <a:pt x="-1037" y="4083214"/>
                  <a:pt x="4927" y="3697169"/>
                  <a:pt x="0" y="3507648"/>
                </a:cubicBezTo>
                <a:cubicBezTo>
                  <a:pt x="-4927" y="3318127"/>
                  <a:pt x="27177" y="3036273"/>
                  <a:pt x="0" y="2825226"/>
                </a:cubicBezTo>
                <a:cubicBezTo>
                  <a:pt x="-27177" y="2614179"/>
                  <a:pt x="31885" y="2367502"/>
                  <a:pt x="0" y="2095035"/>
                </a:cubicBezTo>
                <a:cubicBezTo>
                  <a:pt x="-31885" y="1822568"/>
                  <a:pt x="25729" y="1673953"/>
                  <a:pt x="0" y="1555922"/>
                </a:cubicBezTo>
                <a:cubicBezTo>
                  <a:pt x="-25729" y="1437891"/>
                  <a:pt x="-23411" y="1029524"/>
                  <a:pt x="0" y="777961"/>
                </a:cubicBezTo>
                <a:cubicBezTo>
                  <a:pt x="23411" y="526398"/>
                  <a:pt x="1814" y="242600"/>
                  <a:pt x="0" y="0"/>
                </a:cubicBezTo>
                <a:close/>
              </a:path>
              <a:path w="4694793" h="4776952" stroke="0" extrusionOk="0">
                <a:moveTo>
                  <a:pt x="0" y="0"/>
                </a:moveTo>
                <a:cubicBezTo>
                  <a:pt x="275351" y="-32118"/>
                  <a:pt x="468989" y="-10455"/>
                  <a:pt x="764581" y="0"/>
                </a:cubicBezTo>
                <a:cubicBezTo>
                  <a:pt x="1060173" y="10455"/>
                  <a:pt x="1081668" y="-1136"/>
                  <a:pt x="1388317" y="0"/>
                </a:cubicBezTo>
                <a:cubicBezTo>
                  <a:pt x="1694966" y="1136"/>
                  <a:pt x="1816537" y="18665"/>
                  <a:pt x="2152898" y="0"/>
                </a:cubicBezTo>
                <a:cubicBezTo>
                  <a:pt x="2489259" y="-18665"/>
                  <a:pt x="2545945" y="-2440"/>
                  <a:pt x="2729687" y="0"/>
                </a:cubicBezTo>
                <a:cubicBezTo>
                  <a:pt x="2913429" y="2440"/>
                  <a:pt x="3248952" y="22322"/>
                  <a:pt x="3447319" y="0"/>
                </a:cubicBezTo>
                <a:cubicBezTo>
                  <a:pt x="3645686" y="-22322"/>
                  <a:pt x="3759254" y="-20093"/>
                  <a:pt x="4071056" y="0"/>
                </a:cubicBezTo>
                <a:cubicBezTo>
                  <a:pt x="4382858" y="20093"/>
                  <a:pt x="4418339" y="8366"/>
                  <a:pt x="4694793" y="0"/>
                </a:cubicBezTo>
                <a:cubicBezTo>
                  <a:pt x="4663498" y="257291"/>
                  <a:pt x="4672867" y="462479"/>
                  <a:pt x="4694793" y="777961"/>
                </a:cubicBezTo>
                <a:cubicBezTo>
                  <a:pt x="4716719" y="1093443"/>
                  <a:pt x="4702096" y="1176472"/>
                  <a:pt x="4694793" y="1364843"/>
                </a:cubicBezTo>
                <a:cubicBezTo>
                  <a:pt x="4687490" y="1553214"/>
                  <a:pt x="4670096" y="1718907"/>
                  <a:pt x="4694793" y="1999496"/>
                </a:cubicBezTo>
                <a:cubicBezTo>
                  <a:pt x="4719490" y="2280085"/>
                  <a:pt x="4721436" y="2526677"/>
                  <a:pt x="4694793" y="2777456"/>
                </a:cubicBezTo>
                <a:cubicBezTo>
                  <a:pt x="4668150" y="3028235"/>
                  <a:pt x="4719571" y="3090401"/>
                  <a:pt x="4694793" y="3316570"/>
                </a:cubicBezTo>
                <a:cubicBezTo>
                  <a:pt x="4670015" y="3542739"/>
                  <a:pt x="4721198" y="3860104"/>
                  <a:pt x="4694793" y="4046761"/>
                </a:cubicBezTo>
                <a:cubicBezTo>
                  <a:pt x="4668388" y="4233418"/>
                  <a:pt x="4729641" y="4506642"/>
                  <a:pt x="4694793" y="4776952"/>
                </a:cubicBezTo>
                <a:cubicBezTo>
                  <a:pt x="4317831" y="4768290"/>
                  <a:pt x="4154282" y="4772799"/>
                  <a:pt x="3930212" y="4776952"/>
                </a:cubicBezTo>
                <a:cubicBezTo>
                  <a:pt x="3706142" y="4781105"/>
                  <a:pt x="3483276" y="4748136"/>
                  <a:pt x="3353424" y="4776952"/>
                </a:cubicBezTo>
                <a:cubicBezTo>
                  <a:pt x="3223572" y="4805768"/>
                  <a:pt x="2998992" y="4747602"/>
                  <a:pt x="2729687" y="4776952"/>
                </a:cubicBezTo>
                <a:cubicBezTo>
                  <a:pt x="2460382" y="4806302"/>
                  <a:pt x="2391569" y="4788554"/>
                  <a:pt x="2199846" y="4776952"/>
                </a:cubicBezTo>
                <a:cubicBezTo>
                  <a:pt x="2008123" y="4765350"/>
                  <a:pt x="1822316" y="4759559"/>
                  <a:pt x="1623057" y="4776952"/>
                </a:cubicBezTo>
                <a:cubicBezTo>
                  <a:pt x="1423798" y="4794345"/>
                  <a:pt x="1144879" y="4771232"/>
                  <a:pt x="858476" y="4776952"/>
                </a:cubicBezTo>
                <a:cubicBezTo>
                  <a:pt x="572073" y="4782672"/>
                  <a:pt x="246250" y="4819333"/>
                  <a:pt x="0" y="4776952"/>
                </a:cubicBezTo>
                <a:cubicBezTo>
                  <a:pt x="-38820" y="4396554"/>
                  <a:pt x="15754" y="4348755"/>
                  <a:pt x="0" y="3998991"/>
                </a:cubicBezTo>
                <a:cubicBezTo>
                  <a:pt x="-15754" y="3649227"/>
                  <a:pt x="-7752" y="3427848"/>
                  <a:pt x="0" y="3221030"/>
                </a:cubicBezTo>
                <a:cubicBezTo>
                  <a:pt x="7752" y="3014212"/>
                  <a:pt x="-3847" y="2853947"/>
                  <a:pt x="0" y="2490839"/>
                </a:cubicBezTo>
                <a:cubicBezTo>
                  <a:pt x="3847" y="2127731"/>
                  <a:pt x="-20034" y="2065346"/>
                  <a:pt x="0" y="1760648"/>
                </a:cubicBezTo>
                <a:cubicBezTo>
                  <a:pt x="20034" y="1455950"/>
                  <a:pt x="-14113" y="1302736"/>
                  <a:pt x="0" y="1078226"/>
                </a:cubicBezTo>
                <a:cubicBezTo>
                  <a:pt x="14113" y="853716"/>
                  <a:pt x="-8735" y="256398"/>
                  <a:pt x="0" y="0"/>
                </a:cubicBezTo>
                <a:close/>
              </a:path>
            </a:pathLst>
          </a:custGeom>
          <a:ln w="12700">
            <a:solidFill>
              <a:schemeClr val="bg2">
                <a:lumMod val="75000"/>
              </a:schemeClr>
            </a:solidFill>
            <a:extLst>
              <a:ext uri="{C807C97D-BFC1-408E-A445-0C87EB9F89A2}">
                <ask:lineSketchStyleProps xmlns:ask="http://schemas.microsoft.com/office/drawing/2018/sketchyshapes" sd="3851007985">
                  <a:prstGeom prst="rect">
                    <a:avLst/>
                  </a:prstGeom>
                  <ask:type>
                    <ask:lineSketchFreehand/>
                  </ask:type>
                </ask:lineSketchStyleProps>
              </a:ext>
            </a:extLst>
          </a:ln>
        </p:spPr>
      </p:pic>
    </p:spTree>
    <p:extLst>
      <p:ext uri="{BB962C8B-B14F-4D97-AF65-F5344CB8AC3E}">
        <p14:creationId xmlns:p14="http://schemas.microsoft.com/office/powerpoint/2010/main" val="3096573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DAA35A6-F44C-C067-6DF7-A57D4D385679}"/>
              </a:ext>
            </a:extLst>
          </p:cNvPr>
          <p:cNvSpPr>
            <a:spLocks noGrp="1"/>
          </p:cNvSpPr>
          <p:nvPr>
            <p:ph idx="1"/>
          </p:nvPr>
        </p:nvSpPr>
        <p:spPr>
          <a:xfrm>
            <a:off x="838200" y="2036226"/>
            <a:ext cx="9200322" cy="4519404"/>
          </a:xfrm>
        </p:spPr>
        <p:txBody>
          <a:bodyPr/>
          <a:lstStyle/>
          <a:p>
            <a:pPr algn="just" hangingPunct="0"/>
            <a:r>
              <a:rPr lang="en-US" b="0" dirty="0"/>
              <a:t>Legislation prepared by DCCEEW:</a:t>
            </a:r>
          </a:p>
          <a:p>
            <a:pPr marL="342900" indent="-342900" algn="just" hangingPunct="0">
              <a:buFont typeface="Arial" panose="020B0604020202020204" pitchFamily="34" charset="0"/>
              <a:buChar char="•"/>
            </a:pPr>
            <a:r>
              <a:rPr lang="en-AU" b="0" i="1" dirty="0">
                <a:effectLst/>
                <a:ea typeface="Times New Roman" panose="02020603050405020304" pitchFamily="18" charset="0"/>
              </a:rPr>
              <a:t>Environment Protection and Biodiversity Conservation Act 1999</a:t>
            </a:r>
          </a:p>
          <a:p>
            <a:pPr marL="342900" indent="-342900" algn="just" hangingPunct="0">
              <a:buFont typeface="Arial" panose="020B0604020202020204" pitchFamily="34" charset="0"/>
              <a:buChar char="•"/>
            </a:pPr>
            <a:r>
              <a:rPr lang="en-AU" b="0" i="1" dirty="0">
                <a:effectLst/>
                <a:ea typeface="Times New Roman" panose="02020603050405020304" pitchFamily="18" charset="0"/>
              </a:rPr>
              <a:t>Environment Protection and Biodiversity Conservation Regulations 2000</a:t>
            </a:r>
            <a:endParaRPr lang="en-US" b="0" i="1" dirty="0"/>
          </a:p>
          <a:p>
            <a:pPr algn="just" hangingPunct="0"/>
            <a:endParaRPr lang="en-US" sz="700" b="0" dirty="0"/>
          </a:p>
          <a:p>
            <a:pPr algn="just" hangingPunct="0"/>
            <a:endParaRPr lang="en-US" sz="700" b="0" dirty="0"/>
          </a:p>
          <a:p>
            <a:pPr algn="just" hangingPunct="0"/>
            <a:r>
              <a:rPr lang="en-US" dirty="0"/>
              <a:t>Nuclear Action</a:t>
            </a:r>
          </a:p>
          <a:p>
            <a:pPr algn="just" hangingPunct="0"/>
            <a:endParaRPr lang="en-US" sz="600" b="0" dirty="0"/>
          </a:p>
          <a:p>
            <a:pPr algn="just" hangingPunct="0"/>
            <a:r>
              <a:rPr lang="en-US" b="0" dirty="0"/>
              <a:t>A nuclear action is defined as having:</a:t>
            </a:r>
          </a:p>
          <a:p>
            <a:pPr algn="just" hangingPunct="0"/>
            <a:r>
              <a:rPr lang="en-US" b="0" i="1" dirty="0"/>
              <a:t>Material with an activity greater than 10</a:t>
            </a:r>
            <a:r>
              <a:rPr lang="en-US" b="0" i="1" baseline="30000" dirty="0"/>
              <a:t>6</a:t>
            </a:r>
            <a:r>
              <a:rPr lang="en-US" b="0" i="1" dirty="0"/>
              <a:t> [</a:t>
            </a:r>
            <a:r>
              <a:rPr lang="en-US" b="0" i="1" dirty="0" err="1"/>
              <a:t>Bq</a:t>
            </a:r>
            <a:r>
              <a:rPr lang="en-US" b="0" i="1" dirty="0"/>
              <a:t>]</a:t>
            </a:r>
          </a:p>
          <a:p>
            <a:pPr algn="just" hangingPunct="0"/>
            <a:r>
              <a:rPr lang="en-US" i="1" dirty="0"/>
              <a:t>AND</a:t>
            </a:r>
          </a:p>
          <a:p>
            <a:pPr algn="just" hangingPunct="0"/>
            <a:r>
              <a:rPr lang="en-US" b="0" i="1" dirty="0"/>
              <a:t>an activity concentration greater than 1 [</a:t>
            </a:r>
            <a:r>
              <a:rPr lang="en-US" b="0" i="1" dirty="0" err="1"/>
              <a:t>Bq</a:t>
            </a:r>
            <a:r>
              <a:rPr lang="en-US" b="0" i="1" dirty="0"/>
              <a:t>/g].</a:t>
            </a:r>
          </a:p>
          <a:p>
            <a:pPr algn="just" hangingPunct="0"/>
            <a:endParaRPr lang="en-US" b="0" i="1" dirty="0"/>
          </a:p>
          <a:p>
            <a:pPr algn="just" hangingPunct="0"/>
            <a:endParaRPr lang="en-US" b="0" dirty="0"/>
          </a:p>
        </p:txBody>
      </p:sp>
      <p:sp>
        <p:nvSpPr>
          <p:cNvPr id="14" name="Content Placeholder 5">
            <a:extLst>
              <a:ext uri="{FF2B5EF4-FFF2-40B4-BE49-F238E27FC236}">
                <a16:creationId xmlns:a16="http://schemas.microsoft.com/office/drawing/2014/main" id="{AAF523BE-1726-0350-9A4C-DEB99E47B8B8}"/>
              </a:ext>
            </a:extLst>
          </p:cNvPr>
          <p:cNvSpPr txBox="1">
            <a:spLocks/>
          </p:cNvSpPr>
          <p:nvPr/>
        </p:nvSpPr>
        <p:spPr>
          <a:xfrm>
            <a:off x="6873082" y="3866322"/>
            <a:ext cx="5232779" cy="2365513"/>
          </a:xfrm>
          <a:prstGeom prst="roundRect">
            <a:avLst>
              <a:gd name="adj" fmla="val 11619"/>
            </a:avLst>
          </a:prstGeom>
          <a:solidFill>
            <a:schemeClr val="bg1"/>
          </a:solidFill>
          <a:ln w="15875" cap="rnd">
            <a:solidFill>
              <a:schemeClr val="bg2">
                <a:lumMod val="75000"/>
              </a:scheme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7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hangingPunct="0"/>
            <a:endParaRPr lang="en-US" b="0" i="1" dirty="0"/>
          </a:p>
          <a:p>
            <a:pPr algn="just" hangingPunct="0"/>
            <a:endParaRPr lang="en-US" b="0" dirty="0"/>
          </a:p>
        </p:txBody>
      </p:sp>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707886"/>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Federal EPBC Act and Regulations</a:t>
            </a:r>
            <a:endParaRPr lang="en-AU" sz="4000" i="1" dirty="0">
              <a:solidFill>
                <a:schemeClr val="bg2">
                  <a:lumMod val="75000"/>
                </a:schemeClr>
              </a:solidFill>
              <a:latin typeface="Sitka Banner" panose="02000505000000020004" pitchFamily="2" charset="0"/>
            </a:endParaRPr>
          </a:p>
        </p:txBody>
      </p:sp>
      <p:sp>
        <p:nvSpPr>
          <p:cNvPr id="8" name="TextBox 7">
            <a:extLst>
              <a:ext uri="{FF2B5EF4-FFF2-40B4-BE49-F238E27FC236}">
                <a16:creationId xmlns:a16="http://schemas.microsoft.com/office/drawing/2014/main" id="{FDE9623C-C264-57F8-D47A-C873BA31BD5C}"/>
              </a:ext>
            </a:extLst>
          </p:cNvPr>
          <p:cNvSpPr txBox="1"/>
          <p:nvPr/>
        </p:nvSpPr>
        <p:spPr>
          <a:xfrm>
            <a:off x="9329530" y="4105656"/>
            <a:ext cx="2862470" cy="923330"/>
          </a:xfrm>
          <a:prstGeom prst="rect">
            <a:avLst/>
          </a:prstGeom>
          <a:noFill/>
        </p:spPr>
        <p:txBody>
          <a:bodyPr wrap="square" rtlCol="0">
            <a:spAutoFit/>
          </a:bodyPr>
          <a:lstStyle/>
          <a:p>
            <a:pPr algn="ctr"/>
            <a:r>
              <a:rPr lang="en-US" dirty="0"/>
              <a:t>If Activity conc: 1 Bq/g</a:t>
            </a:r>
          </a:p>
          <a:p>
            <a:pPr algn="ctr"/>
            <a:r>
              <a:rPr lang="en-US" dirty="0"/>
              <a:t>Total activity: 10</a:t>
            </a:r>
            <a:r>
              <a:rPr lang="en-US" baseline="30000" dirty="0"/>
              <a:t>6</a:t>
            </a:r>
            <a:r>
              <a:rPr lang="en-US" dirty="0"/>
              <a:t> </a:t>
            </a:r>
            <a:r>
              <a:rPr lang="en-US" dirty="0" err="1"/>
              <a:t>Bq</a:t>
            </a:r>
            <a:endParaRPr lang="en-US" dirty="0"/>
          </a:p>
          <a:p>
            <a:pPr algn="ctr"/>
            <a:r>
              <a:rPr lang="en-US" b="1" dirty="0"/>
              <a:t>1,000 </a:t>
            </a:r>
            <a:r>
              <a:rPr lang="en-US" b="1" dirty="0" err="1"/>
              <a:t>tonne</a:t>
            </a:r>
            <a:endParaRPr lang="en-AU" dirty="0"/>
          </a:p>
        </p:txBody>
      </p:sp>
      <p:sp>
        <p:nvSpPr>
          <p:cNvPr id="11" name="TextBox 10">
            <a:extLst>
              <a:ext uri="{FF2B5EF4-FFF2-40B4-BE49-F238E27FC236}">
                <a16:creationId xmlns:a16="http://schemas.microsoft.com/office/drawing/2014/main" id="{C1B5EACE-454C-9A4C-62D0-77B34B7C373D}"/>
              </a:ext>
            </a:extLst>
          </p:cNvPr>
          <p:cNvSpPr txBox="1"/>
          <p:nvPr/>
        </p:nvSpPr>
        <p:spPr>
          <a:xfrm>
            <a:off x="9409043" y="5157881"/>
            <a:ext cx="2862470" cy="923330"/>
          </a:xfrm>
          <a:prstGeom prst="rect">
            <a:avLst/>
          </a:prstGeom>
          <a:noFill/>
        </p:spPr>
        <p:txBody>
          <a:bodyPr wrap="square" rtlCol="0">
            <a:spAutoFit/>
          </a:bodyPr>
          <a:lstStyle/>
          <a:p>
            <a:pPr algn="ctr"/>
            <a:r>
              <a:rPr lang="en-US" dirty="0"/>
              <a:t>If Activity conc: 10 Bq/g</a:t>
            </a:r>
          </a:p>
          <a:p>
            <a:pPr algn="ctr"/>
            <a:r>
              <a:rPr lang="en-US" dirty="0"/>
              <a:t>Total activity: 10</a:t>
            </a:r>
            <a:r>
              <a:rPr lang="en-US" baseline="30000" dirty="0"/>
              <a:t>6</a:t>
            </a:r>
            <a:r>
              <a:rPr lang="en-US" dirty="0"/>
              <a:t> </a:t>
            </a:r>
            <a:r>
              <a:rPr lang="en-US" dirty="0" err="1"/>
              <a:t>Bq</a:t>
            </a:r>
            <a:endParaRPr lang="en-US" dirty="0"/>
          </a:p>
          <a:p>
            <a:pPr algn="ctr"/>
            <a:r>
              <a:rPr lang="en-US" b="1" dirty="0"/>
              <a:t>100 </a:t>
            </a:r>
            <a:r>
              <a:rPr lang="en-US" b="1" dirty="0" err="1"/>
              <a:t>tonne</a:t>
            </a:r>
            <a:endParaRPr lang="en-AU" b="1" dirty="0"/>
          </a:p>
        </p:txBody>
      </p:sp>
      <p:pic>
        <p:nvPicPr>
          <p:cNvPr id="13" name="Picture 12" descr="A cartoon of a barrel with yellow text&#10;&#10;Description automatically generated with low confidence">
            <a:extLst>
              <a:ext uri="{FF2B5EF4-FFF2-40B4-BE49-F238E27FC236}">
                <a16:creationId xmlns:a16="http://schemas.microsoft.com/office/drawing/2014/main" id="{98AE606D-F99D-E309-7029-BBA0563182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365" y="4020775"/>
            <a:ext cx="2360678" cy="2060435"/>
          </a:xfrm>
          <a:custGeom>
            <a:avLst/>
            <a:gdLst>
              <a:gd name="connsiteX0" fmla="*/ 0 w 2360678"/>
              <a:gd name="connsiteY0" fmla="*/ 0 h 2060435"/>
              <a:gd name="connsiteX1" fmla="*/ 542956 w 2360678"/>
              <a:gd name="connsiteY1" fmla="*/ 0 h 2060435"/>
              <a:gd name="connsiteX2" fmla="*/ 1180339 w 2360678"/>
              <a:gd name="connsiteY2" fmla="*/ 0 h 2060435"/>
              <a:gd name="connsiteX3" fmla="*/ 1770509 w 2360678"/>
              <a:gd name="connsiteY3" fmla="*/ 0 h 2060435"/>
              <a:gd name="connsiteX4" fmla="*/ 2360678 w 2360678"/>
              <a:gd name="connsiteY4" fmla="*/ 0 h 2060435"/>
              <a:gd name="connsiteX5" fmla="*/ 2360678 w 2360678"/>
              <a:gd name="connsiteY5" fmla="*/ 624999 h 2060435"/>
              <a:gd name="connsiteX6" fmla="*/ 2360678 w 2360678"/>
              <a:gd name="connsiteY6" fmla="*/ 1332415 h 2060435"/>
              <a:gd name="connsiteX7" fmla="*/ 2360678 w 2360678"/>
              <a:gd name="connsiteY7" fmla="*/ 2060435 h 2060435"/>
              <a:gd name="connsiteX8" fmla="*/ 1723295 w 2360678"/>
              <a:gd name="connsiteY8" fmla="*/ 2060435 h 2060435"/>
              <a:gd name="connsiteX9" fmla="*/ 1109519 w 2360678"/>
              <a:gd name="connsiteY9" fmla="*/ 2060435 h 2060435"/>
              <a:gd name="connsiteX10" fmla="*/ 0 w 2360678"/>
              <a:gd name="connsiteY10" fmla="*/ 2060435 h 2060435"/>
              <a:gd name="connsiteX11" fmla="*/ 0 w 2360678"/>
              <a:gd name="connsiteY11" fmla="*/ 1414832 h 2060435"/>
              <a:gd name="connsiteX12" fmla="*/ 0 w 2360678"/>
              <a:gd name="connsiteY12" fmla="*/ 769229 h 2060435"/>
              <a:gd name="connsiteX13" fmla="*/ 0 w 2360678"/>
              <a:gd name="connsiteY13" fmla="*/ 0 h 206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0678" h="2060435" fill="none" extrusionOk="0">
                <a:moveTo>
                  <a:pt x="0" y="0"/>
                </a:moveTo>
                <a:cubicBezTo>
                  <a:pt x="192220" y="-26654"/>
                  <a:pt x="406322" y="-17196"/>
                  <a:pt x="542956" y="0"/>
                </a:cubicBezTo>
                <a:cubicBezTo>
                  <a:pt x="679590" y="17196"/>
                  <a:pt x="1011920" y="24038"/>
                  <a:pt x="1180339" y="0"/>
                </a:cubicBezTo>
                <a:cubicBezTo>
                  <a:pt x="1348758" y="-24038"/>
                  <a:pt x="1497469" y="-7049"/>
                  <a:pt x="1770509" y="0"/>
                </a:cubicBezTo>
                <a:cubicBezTo>
                  <a:pt x="2043549" y="7049"/>
                  <a:pt x="2138921" y="-10714"/>
                  <a:pt x="2360678" y="0"/>
                </a:cubicBezTo>
                <a:cubicBezTo>
                  <a:pt x="2374831" y="220665"/>
                  <a:pt x="2383716" y="325926"/>
                  <a:pt x="2360678" y="624999"/>
                </a:cubicBezTo>
                <a:cubicBezTo>
                  <a:pt x="2337640" y="924072"/>
                  <a:pt x="2358518" y="1063277"/>
                  <a:pt x="2360678" y="1332415"/>
                </a:cubicBezTo>
                <a:cubicBezTo>
                  <a:pt x="2362838" y="1601553"/>
                  <a:pt x="2366447" y="1698284"/>
                  <a:pt x="2360678" y="2060435"/>
                </a:cubicBezTo>
                <a:cubicBezTo>
                  <a:pt x="2077507" y="2032900"/>
                  <a:pt x="2005247" y="2063026"/>
                  <a:pt x="1723295" y="2060435"/>
                </a:cubicBezTo>
                <a:cubicBezTo>
                  <a:pt x="1441343" y="2057844"/>
                  <a:pt x="1239869" y="2082293"/>
                  <a:pt x="1109519" y="2060435"/>
                </a:cubicBezTo>
                <a:cubicBezTo>
                  <a:pt x="979169" y="2038577"/>
                  <a:pt x="409808" y="2089728"/>
                  <a:pt x="0" y="2060435"/>
                </a:cubicBezTo>
                <a:cubicBezTo>
                  <a:pt x="9345" y="1794273"/>
                  <a:pt x="-16000" y="1682779"/>
                  <a:pt x="0" y="1414832"/>
                </a:cubicBezTo>
                <a:cubicBezTo>
                  <a:pt x="16000" y="1146885"/>
                  <a:pt x="2616" y="1082004"/>
                  <a:pt x="0" y="769229"/>
                </a:cubicBezTo>
                <a:cubicBezTo>
                  <a:pt x="-2616" y="456454"/>
                  <a:pt x="-26302" y="256813"/>
                  <a:pt x="0" y="0"/>
                </a:cubicBezTo>
                <a:close/>
              </a:path>
              <a:path w="2360678" h="2060435" stroke="0" extrusionOk="0">
                <a:moveTo>
                  <a:pt x="0" y="0"/>
                </a:moveTo>
                <a:cubicBezTo>
                  <a:pt x="228224" y="7648"/>
                  <a:pt x="345404" y="4651"/>
                  <a:pt x="542956" y="0"/>
                </a:cubicBezTo>
                <a:cubicBezTo>
                  <a:pt x="740508" y="-4651"/>
                  <a:pt x="884988" y="-6765"/>
                  <a:pt x="1156732" y="0"/>
                </a:cubicBezTo>
                <a:cubicBezTo>
                  <a:pt x="1428476" y="6765"/>
                  <a:pt x="1437920" y="-8420"/>
                  <a:pt x="1676081" y="0"/>
                </a:cubicBezTo>
                <a:cubicBezTo>
                  <a:pt x="1914242" y="8420"/>
                  <a:pt x="2105444" y="-26885"/>
                  <a:pt x="2360678" y="0"/>
                </a:cubicBezTo>
                <a:cubicBezTo>
                  <a:pt x="2345749" y="230078"/>
                  <a:pt x="2367337" y="406339"/>
                  <a:pt x="2360678" y="624999"/>
                </a:cubicBezTo>
                <a:cubicBezTo>
                  <a:pt x="2354019" y="843659"/>
                  <a:pt x="2351400" y="999028"/>
                  <a:pt x="2360678" y="1270602"/>
                </a:cubicBezTo>
                <a:cubicBezTo>
                  <a:pt x="2369956" y="1542176"/>
                  <a:pt x="2346542" y="1806673"/>
                  <a:pt x="2360678" y="2060435"/>
                </a:cubicBezTo>
                <a:cubicBezTo>
                  <a:pt x="2122416" y="2075364"/>
                  <a:pt x="1976978" y="2072101"/>
                  <a:pt x="1794115" y="2060435"/>
                </a:cubicBezTo>
                <a:cubicBezTo>
                  <a:pt x="1611252" y="2048769"/>
                  <a:pt x="1443328" y="2044353"/>
                  <a:pt x="1251159" y="2060435"/>
                </a:cubicBezTo>
                <a:cubicBezTo>
                  <a:pt x="1058990" y="2076517"/>
                  <a:pt x="952041" y="2046194"/>
                  <a:pt x="684597" y="2060435"/>
                </a:cubicBezTo>
                <a:cubicBezTo>
                  <a:pt x="417153" y="2074676"/>
                  <a:pt x="305361" y="2083782"/>
                  <a:pt x="0" y="2060435"/>
                </a:cubicBezTo>
                <a:cubicBezTo>
                  <a:pt x="17274" y="1918672"/>
                  <a:pt x="29189" y="1516541"/>
                  <a:pt x="0" y="1373623"/>
                </a:cubicBezTo>
                <a:cubicBezTo>
                  <a:pt x="-29189" y="1230705"/>
                  <a:pt x="-25390" y="909269"/>
                  <a:pt x="0" y="748625"/>
                </a:cubicBezTo>
                <a:cubicBezTo>
                  <a:pt x="25390" y="587981"/>
                  <a:pt x="10576" y="254473"/>
                  <a:pt x="0" y="0"/>
                </a:cubicBezTo>
                <a:close/>
              </a:path>
            </a:pathLst>
          </a:custGeom>
          <a:ln w="12700">
            <a:solidFill>
              <a:schemeClr val="tx1"/>
            </a:solidFill>
            <a:extLst>
              <a:ext uri="{C807C97D-BFC1-408E-A445-0C87EB9F89A2}">
                <ask:lineSketchStyleProps xmlns:ask="http://schemas.microsoft.com/office/drawing/2018/sketchyshapes" sd="2288127084">
                  <a:prstGeom prst="rect">
                    <a:avLst/>
                  </a:prstGeom>
                  <ask:type>
                    <ask:lineSketchFreehand/>
                  </ask:type>
                </ask:lineSketchStyleProps>
              </a:ext>
            </a:extLst>
          </a:ln>
        </p:spPr>
      </p:pic>
    </p:spTree>
    <p:extLst>
      <p:ext uri="{BB962C8B-B14F-4D97-AF65-F5344CB8AC3E}">
        <p14:creationId xmlns:p14="http://schemas.microsoft.com/office/powerpoint/2010/main" val="311482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707886"/>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EPBC Act and Regulations</a:t>
            </a:r>
            <a:endParaRPr lang="en-AU" sz="4000" i="1" dirty="0">
              <a:solidFill>
                <a:schemeClr val="bg2">
                  <a:lumMod val="75000"/>
                </a:schemeClr>
              </a:solidFill>
              <a:latin typeface="Sitka Banner" panose="02000505000000020004" pitchFamily="2" charset="0"/>
            </a:endParaRPr>
          </a:p>
        </p:txBody>
      </p:sp>
      <p:sp>
        <p:nvSpPr>
          <p:cNvPr id="3" name="TextBox 2">
            <a:extLst>
              <a:ext uri="{FF2B5EF4-FFF2-40B4-BE49-F238E27FC236}">
                <a16:creationId xmlns:a16="http://schemas.microsoft.com/office/drawing/2014/main" id="{9A112E31-40C8-91BA-F613-0BDB18F2FA01}"/>
              </a:ext>
            </a:extLst>
          </p:cNvPr>
          <p:cNvSpPr txBox="1"/>
          <p:nvPr/>
        </p:nvSpPr>
        <p:spPr>
          <a:xfrm>
            <a:off x="4198001" y="2156787"/>
            <a:ext cx="5360276" cy="369332"/>
          </a:xfrm>
          <a:prstGeom prst="rect">
            <a:avLst/>
          </a:prstGeom>
          <a:noFill/>
        </p:spPr>
        <p:txBody>
          <a:bodyPr wrap="square" rtlCol="0">
            <a:spAutoFit/>
          </a:bodyPr>
          <a:lstStyle/>
          <a:p>
            <a:pPr algn="ctr"/>
            <a:r>
              <a:rPr lang="en-US" dirty="0"/>
              <a:t>So, what if the site classifies as a nuclear action?</a:t>
            </a:r>
          </a:p>
        </p:txBody>
      </p:sp>
      <p:sp>
        <p:nvSpPr>
          <p:cNvPr id="6" name="Arrow: Down 5">
            <a:extLst>
              <a:ext uri="{FF2B5EF4-FFF2-40B4-BE49-F238E27FC236}">
                <a16:creationId xmlns:a16="http://schemas.microsoft.com/office/drawing/2014/main" id="{72F78973-52A2-83FF-C767-780818B49B62}"/>
              </a:ext>
            </a:extLst>
          </p:cNvPr>
          <p:cNvSpPr/>
          <p:nvPr/>
        </p:nvSpPr>
        <p:spPr>
          <a:xfrm>
            <a:off x="6505534" y="2639037"/>
            <a:ext cx="745211" cy="852573"/>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
        <p:nvSpPr>
          <p:cNvPr id="7" name="TextBox 6">
            <a:extLst>
              <a:ext uri="{FF2B5EF4-FFF2-40B4-BE49-F238E27FC236}">
                <a16:creationId xmlns:a16="http://schemas.microsoft.com/office/drawing/2014/main" id="{E5C65AF7-638B-8EB0-DF73-EC124B2CCD2B}"/>
              </a:ext>
            </a:extLst>
          </p:cNvPr>
          <p:cNvSpPr txBox="1"/>
          <p:nvPr/>
        </p:nvSpPr>
        <p:spPr>
          <a:xfrm>
            <a:off x="4198001" y="3466701"/>
            <a:ext cx="5360276" cy="369332"/>
          </a:xfrm>
          <a:prstGeom prst="rect">
            <a:avLst/>
          </a:prstGeom>
          <a:noFill/>
        </p:spPr>
        <p:txBody>
          <a:bodyPr wrap="square" rtlCol="0">
            <a:spAutoFit/>
          </a:bodyPr>
          <a:lstStyle/>
          <a:p>
            <a:pPr algn="ctr"/>
            <a:r>
              <a:rPr lang="en-US" dirty="0"/>
              <a:t>Environmental Radiation Risk Assessment</a:t>
            </a:r>
          </a:p>
        </p:txBody>
      </p:sp>
      <p:sp>
        <p:nvSpPr>
          <p:cNvPr id="8" name="Arrow: Down 7">
            <a:extLst>
              <a:ext uri="{FF2B5EF4-FFF2-40B4-BE49-F238E27FC236}">
                <a16:creationId xmlns:a16="http://schemas.microsoft.com/office/drawing/2014/main" id="{B5560F60-07D5-8820-E07B-C757BA01A97D}"/>
              </a:ext>
            </a:extLst>
          </p:cNvPr>
          <p:cNvSpPr/>
          <p:nvPr/>
        </p:nvSpPr>
        <p:spPr>
          <a:xfrm rot="1638331">
            <a:off x="5597170" y="3809110"/>
            <a:ext cx="745211" cy="1878019"/>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
        <p:nvSpPr>
          <p:cNvPr id="10" name="TextBox 9">
            <a:extLst>
              <a:ext uri="{FF2B5EF4-FFF2-40B4-BE49-F238E27FC236}">
                <a16:creationId xmlns:a16="http://schemas.microsoft.com/office/drawing/2014/main" id="{388C80A9-8E21-B723-5082-10D4C0039A87}"/>
              </a:ext>
            </a:extLst>
          </p:cNvPr>
          <p:cNvSpPr txBox="1"/>
          <p:nvPr/>
        </p:nvSpPr>
        <p:spPr>
          <a:xfrm>
            <a:off x="2336387" y="5723469"/>
            <a:ext cx="5619209" cy="923330"/>
          </a:xfrm>
          <a:prstGeom prst="rect">
            <a:avLst/>
          </a:prstGeom>
          <a:noFill/>
        </p:spPr>
        <p:txBody>
          <a:bodyPr wrap="square" rtlCol="0">
            <a:spAutoFit/>
          </a:bodyPr>
          <a:lstStyle/>
          <a:p>
            <a:pPr algn="ctr"/>
            <a:r>
              <a:rPr lang="en-US" dirty="0"/>
              <a:t>High Risk to the Environment</a:t>
            </a:r>
            <a:br>
              <a:rPr lang="en-US" dirty="0"/>
            </a:br>
            <a:r>
              <a:rPr lang="en-US" dirty="0"/>
              <a:t>May need to be a “controlled action”</a:t>
            </a:r>
          </a:p>
          <a:p>
            <a:pPr algn="ctr"/>
            <a:r>
              <a:rPr lang="en-US" dirty="0"/>
              <a:t>Need an EPBC Referral</a:t>
            </a:r>
          </a:p>
        </p:txBody>
      </p:sp>
      <p:sp>
        <p:nvSpPr>
          <p:cNvPr id="11" name="TextBox 10">
            <a:extLst>
              <a:ext uri="{FF2B5EF4-FFF2-40B4-BE49-F238E27FC236}">
                <a16:creationId xmlns:a16="http://schemas.microsoft.com/office/drawing/2014/main" id="{2D34F996-44D2-7B11-EB76-B12E1F1B5AB2}"/>
              </a:ext>
            </a:extLst>
          </p:cNvPr>
          <p:cNvSpPr txBox="1"/>
          <p:nvPr/>
        </p:nvSpPr>
        <p:spPr>
          <a:xfrm>
            <a:off x="6967330" y="5034623"/>
            <a:ext cx="5155096" cy="923330"/>
          </a:xfrm>
          <a:prstGeom prst="rect">
            <a:avLst/>
          </a:prstGeom>
          <a:noFill/>
        </p:spPr>
        <p:txBody>
          <a:bodyPr wrap="square" rtlCol="0">
            <a:spAutoFit/>
          </a:bodyPr>
          <a:lstStyle/>
          <a:p>
            <a:pPr algn="ctr"/>
            <a:r>
              <a:rPr lang="en-US" dirty="0"/>
              <a:t>Low Risk to the Environment</a:t>
            </a:r>
            <a:br>
              <a:rPr lang="en-US" dirty="0"/>
            </a:br>
            <a:r>
              <a:rPr lang="en-US" dirty="0"/>
              <a:t>May not need to be a “controlled action”</a:t>
            </a:r>
          </a:p>
          <a:p>
            <a:pPr algn="ctr"/>
            <a:r>
              <a:rPr lang="en-US" dirty="0"/>
              <a:t>EPBC Referral may not be required</a:t>
            </a:r>
          </a:p>
        </p:txBody>
      </p:sp>
      <p:sp>
        <p:nvSpPr>
          <p:cNvPr id="12" name="Arrow: Down 11">
            <a:extLst>
              <a:ext uri="{FF2B5EF4-FFF2-40B4-BE49-F238E27FC236}">
                <a16:creationId xmlns:a16="http://schemas.microsoft.com/office/drawing/2014/main" id="{66473F2D-49AA-5CAB-B4F8-AF02EBA46E98}"/>
              </a:ext>
            </a:extLst>
          </p:cNvPr>
          <p:cNvSpPr/>
          <p:nvPr/>
        </p:nvSpPr>
        <p:spPr>
          <a:xfrm rot="19961669" flipH="1">
            <a:off x="7910439" y="3839302"/>
            <a:ext cx="745211" cy="1202997"/>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pic>
        <p:nvPicPr>
          <p:cNvPr id="13" name="Picture 12" descr="A picture containing cartoon, drawing, human face, glasses&#10;&#10;Description automatically generated">
            <a:extLst>
              <a:ext uri="{FF2B5EF4-FFF2-40B4-BE49-F238E27FC236}">
                <a16:creationId xmlns:a16="http://schemas.microsoft.com/office/drawing/2014/main" id="{19F4D1AF-2DA0-B154-D7A4-EEA53F7B5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99190"/>
            <a:ext cx="3202199" cy="4358381"/>
          </a:xfrm>
          <a:prstGeom prst="rect">
            <a:avLst/>
          </a:prstGeom>
        </p:spPr>
      </p:pic>
    </p:spTree>
    <p:extLst>
      <p:ext uri="{BB962C8B-B14F-4D97-AF65-F5344CB8AC3E}">
        <p14:creationId xmlns:p14="http://schemas.microsoft.com/office/powerpoint/2010/main" val="2496999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707886"/>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Environmental Protection Agency (EPA)</a:t>
            </a:r>
            <a:endParaRPr lang="en-AU" sz="4000" i="1" dirty="0">
              <a:solidFill>
                <a:schemeClr val="bg2">
                  <a:lumMod val="75000"/>
                </a:schemeClr>
              </a:solidFill>
              <a:latin typeface="Sitka Banner" panose="02000505000000020004" pitchFamily="2" charset="0"/>
            </a:endParaRPr>
          </a:p>
        </p:txBody>
      </p:sp>
      <p:sp>
        <p:nvSpPr>
          <p:cNvPr id="9" name="Content Placeholder 5">
            <a:extLst>
              <a:ext uri="{FF2B5EF4-FFF2-40B4-BE49-F238E27FC236}">
                <a16:creationId xmlns:a16="http://schemas.microsoft.com/office/drawing/2014/main" id="{416D3272-C116-B4E2-CD64-2A6093EE66AA}"/>
              </a:ext>
            </a:extLst>
          </p:cNvPr>
          <p:cNvSpPr>
            <a:spLocks noGrp="1"/>
          </p:cNvSpPr>
          <p:nvPr>
            <p:ph idx="1"/>
          </p:nvPr>
        </p:nvSpPr>
        <p:spPr>
          <a:xfrm>
            <a:off x="180304" y="2064276"/>
            <a:ext cx="11653887" cy="4684394"/>
          </a:xfrm>
        </p:spPr>
        <p:txBody>
          <a:bodyPr/>
          <a:lstStyle/>
          <a:p>
            <a:pPr algn="just" hangingPunct="0"/>
            <a:r>
              <a:rPr lang="en-US" b="0" i="1" dirty="0"/>
              <a:t>Environmental Protection Act 1986</a:t>
            </a:r>
          </a:p>
          <a:p>
            <a:pPr marL="171450" indent="-171450" algn="just" hangingPunct="0">
              <a:buFont typeface="Arial" panose="020B0604020202020204" pitchFamily="34" charset="0"/>
              <a:buChar char="•"/>
            </a:pPr>
            <a:r>
              <a:rPr lang="en-US" b="0" i="1" dirty="0"/>
              <a:t>EPA defers assessment to DMIRS and RCWA</a:t>
            </a:r>
          </a:p>
          <a:p>
            <a:pPr marL="171450" indent="-171450" algn="just" hangingPunct="0">
              <a:buFont typeface="Arial" panose="020B0604020202020204" pitchFamily="34" charset="0"/>
              <a:buChar char="•"/>
            </a:pPr>
            <a:r>
              <a:rPr lang="en-US" b="0" i="1" dirty="0"/>
              <a:t>Once a proposal is approved, DMIRS and the RCWA</a:t>
            </a:r>
          </a:p>
          <a:p>
            <a:pPr algn="just" hangingPunct="0"/>
            <a:r>
              <a:rPr lang="en-US" b="0" i="1" dirty="0"/>
              <a:t>  also play a role in regulation potential impacts from Radiation. </a:t>
            </a:r>
          </a:p>
          <a:p>
            <a:pPr marL="171450" indent="-171450" algn="just" hangingPunct="0">
              <a:buFont typeface="Arial" panose="020B0604020202020204" pitchFamily="34" charset="0"/>
              <a:buChar char="•"/>
            </a:pPr>
            <a:r>
              <a:rPr lang="en-US" b="0" i="1" dirty="0"/>
              <a:t>If potential impacts from radiation not significant:</a:t>
            </a:r>
          </a:p>
          <a:p>
            <a:pPr marL="342900" indent="-342900" algn="just" hangingPunct="0">
              <a:buFontTx/>
              <a:buChar char="-"/>
            </a:pPr>
            <a:r>
              <a:rPr lang="en-US" b="0" i="1" dirty="0"/>
              <a:t>Part 5 of the EP Act 1986</a:t>
            </a:r>
          </a:p>
          <a:p>
            <a:pPr marL="342900" indent="-342900" algn="just" hangingPunct="0">
              <a:buFontTx/>
              <a:buChar char="-"/>
            </a:pPr>
            <a:r>
              <a:rPr lang="en-US" b="0" i="1" dirty="0"/>
              <a:t>RIWA Act 1914</a:t>
            </a:r>
          </a:p>
          <a:p>
            <a:pPr marL="342900" indent="-342900" algn="just" hangingPunct="0">
              <a:buFontTx/>
              <a:buChar char="-"/>
            </a:pPr>
            <a:r>
              <a:rPr lang="en-US" b="0" i="1" dirty="0"/>
              <a:t>Radiation Safety Act 1975</a:t>
            </a:r>
          </a:p>
          <a:p>
            <a:pPr marL="342900" indent="-342900" algn="just" hangingPunct="0">
              <a:buFontTx/>
              <a:buChar char="-"/>
            </a:pPr>
            <a:r>
              <a:rPr lang="en-AU" b="0" i="1" dirty="0">
                <a:effectLst/>
                <a:ea typeface="Times New Roman" panose="02020603050405020304" pitchFamily="18" charset="0"/>
                <a:cs typeface="Times New Roman" panose="02020603050405020304" pitchFamily="18" charset="0"/>
              </a:rPr>
              <a:t>Work Health and Safety (mines) Act 2022</a:t>
            </a:r>
          </a:p>
          <a:p>
            <a:pPr marL="342900" indent="-342900" algn="just" hangingPunct="0">
              <a:buFontTx/>
              <a:buChar char="-"/>
            </a:pPr>
            <a:r>
              <a:rPr lang="en-US" b="0" i="1" dirty="0"/>
              <a:t>Mining Act 1978</a:t>
            </a:r>
          </a:p>
        </p:txBody>
      </p:sp>
      <p:pic>
        <p:nvPicPr>
          <p:cNvPr id="14" name="Picture 13">
            <a:extLst>
              <a:ext uri="{FF2B5EF4-FFF2-40B4-BE49-F238E27FC236}">
                <a16:creationId xmlns:a16="http://schemas.microsoft.com/office/drawing/2014/main" id="{B966F23B-DBBA-98EE-A9B6-084031727747}"/>
              </a:ext>
            </a:extLst>
          </p:cNvPr>
          <p:cNvPicPr>
            <a:picLocks noChangeAspect="1"/>
          </p:cNvPicPr>
          <p:nvPr/>
        </p:nvPicPr>
        <p:blipFill>
          <a:blip r:embed="rId4"/>
          <a:stretch>
            <a:fillRect/>
          </a:stretch>
        </p:blipFill>
        <p:spPr>
          <a:xfrm>
            <a:off x="8045044" y="2756642"/>
            <a:ext cx="3966652" cy="3137261"/>
          </a:xfrm>
          <a:custGeom>
            <a:avLst/>
            <a:gdLst>
              <a:gd name="connsiteX0" fmla="*/ 0 w 3966652"/>
              <a:gd name="connsiteY0" fmla="*/ 0 h 3137261"/>
              <a:gd name="connsiteX1" fmla="*/ 621442 w 3966652"/>
              <a:gd name="connsiteY1" fmla="*/ 0 h 3137261"/>
              <a:gd name="connsiteX2" fmla="*/ 1282551 w 3966652"/>
              <a:gd name="connsiteY2" fmla="*/ 0 h 3137261"/>
              <a:gd name="connsiteX3" fmla="*/ 1824660 w 3966652"/>
              <a:gd name="connsiteY3" fmla="*/ 0 h 3137261"/>
              <a:gd name="connsiteX4" fmla="*/ 2485769 w 3966652"/>
              <a:gd name="connsiteY4" fmla="*/ 0 h 3137261"/>
              <a:gd name="connsiteX5" fmla="*/ 3027878 w 3966652"/>
              <a:gd name="connsiteY5" fmla="*/ 0 h 3137261"/>
              <a:gd name="connsiteX6" fmla="*/ 3966652 w 3966652"/>
              <a:gd name="connsiteY6" fmla="*/ 0 h 3137261"/>
              <a:gd name="connsiteX7" fmla="*/ 3966652 w 3966652"/>
              <a:gd name="connsiteY7" fmla="*/ 658825 h 3137261"/>
              <a:gd name="connsiteX8" fmla="*/ 3966652 w 3966652"/>
              <a:gd name="connsiteY8" fmla="*/ 1254904 h 3137261"/>
              <a:gd name="connsiteX9" fmla="*/ 3966652 w 3966652"/>
              <a:gd name="connsiteY9" fmla="*/ 1819611 h 3137261"/>
              <a:gd name="connsiteX10" fmla="*/ 3966652 w 3966652"/>
              <a:gd name="connsiteY10" fmla="*/ 2447064 h 3137261"/>
              <a:gd name="connsiteX11" fmla="*/ 3966652 w 3966652"/>
              <a:gd name="connsiteY11" fmla="*/ 3137261 h 3137261"/>
              <a:gd name="connsiteX12" fmla="*/ 3265877 w 3966652"/>
              <a:gd name="connsiteY12" fmla="*/ 3137261 h 3137261"/>
              <a:gd name="connsiteX13" fmla="*/ 2565102 w 3966652"/>
              <a:gd name="connsiteY13" fmla="*/ 3137261 h 3137261"/>
              <a:gd name="connsiteX14" fmla="*/ 2022993 w 3966652"/>
              <a:gd name="connsiteY14" fmla="*/ 3137261 h 3137261"/>
              <a:gd name="connsiteX15" fmla="*/ 1480883 w 3966652"/>
              <a:gd name="connsiteY15" fmla="*/ 3137261 h 3137261"/>
              <a:gd name="connsiteX16" fmla="*/ 859441 w 3966652"/>
              <a:gd name="connsiteY16" fmla="*/ 3137261 h 3137261"/>
              <a:gd name="connsiteX17" fmla="*/ 0 w 3966652"/>
              <a:gd name="connsiteY17" fmla="*/ 3137261 h 3137261"/>
              <a:gd name="connsiteX18" fmla="*/ 0 w 3966652"/>
              <a:gd name="connsiteY18" fmla="*/ 2541181 h 3137261"/>
              <a:gd name="connsiteX19" fmla="*/ 0 w 3966652"/>
              <a:gd name="connsiteY19" fmla="*/ 1913729 h 3137261"/>
              <a:gd name="connsiteX20" fmla="*/ 0 w 3966652"/>
              <a:gd name="connsiteY20" fmla="*/ 1317650 h 3137261"/>
              <a:gd name="connsiteX21" fmla="*/ 0 w 3966652"/>
              <a:gd name="connsiteY21" fmla="*/ 627452 h 3137261"/>
              <a:gd name="connsiteX22" fmla="*/ 0 w 3966652"/>
              <a:gd name="connsiteY22" fmla="*/ 0 h 31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66652" h="3137261" fill="none" extrusionOk="0">
                <a:moveTo>
                  <a:pt x="0" y="0"/>
                </a:moveTo>
                <a:cubicBezTo>
                  <a:pt x="205996" y="-275"/>
                  <a:pt x="437683" y="-1722"/>
                  <a:pt x="621442" y="0"/>
                </a:cubicBezTo>
                <a:cubicBezTo>
                  <a:pt x="805201" y="1722"/>
                  <a:pt x="987392" y="5975"/>
                  <a:pt x="1282551" y="0"/>
                </a:cubicBezTo>
                <a:cubicBezTo>
                  <a:pt x="1577710" y="-5975"/>
                  <a:pt x="1679472" y="-8961"/>
                  <a:pt x="1824660" y="0"/>
                </a:cubicBezTo>
                <a:cubicBezTo>
                  <a:pt x="1969848" y="8961"/>
                  <a:pt x="2168764" y="18633"/>
                  <a:pt x="2485769" y="0"/>
                </a:cubicBezTo>
                <a:cubicBezTo>
                  <a:pt x="2802774" y="-18633"/>
                  <a:pt x="2889925" y="9778"/>
                  <a:pt x="3027878" y="0"/>
                </a:cubicBezTo>
                <a:cubicBezTo>
                  <a:pt x="3165831" y="-9778"/>
                  <a:pt x="3756865" y="-28601"/>
                  <a:pt x="3966652" y="0"/>
                </a:cubicBezTo>
                <a:cubicBezTo>
                  <a:pt x="3951223" y="291883"/>
                  <a:pt x="3983734" y="488543"/>
                  <a:pt x="3966652" y="658825"/>
                </a:cubicBezTo>
                <a:cubicBezTo>
                  <a:pt x="3949570" y="829107"/>
                  <a:pt x="3979539" y="1057303"/>
                  <a:pt x="3966652" y="1254904"/>
                </a:cubicBezTo>
                <a:cubicBezTo>
                  <a:pt x="3953765" y="1452505"/>
                  <a:pt x="3976946" y="1600421"/>
                  <a:pt x="3966652" y="1819611"/>
                </a:cubicBezTo>
                <a:cubicBezTo>
                  <a:pt x="3956358" y="2038801"/>
                  <a:pt x="3981327" y="2243994"/>
                  <a:pt x="3966652" y="2447064"/>
                </a:cubicBezTo>
                <a:cubicBezTo>
                  <a:pt x="3951977" y="2650134"/>
                  <a:pt x="3981678" y="2989482"/>
                  <a:pt x="3966652" y="3137261"/>
                </a:cubicBezTo>
                <a:cubicBezTo>
                  <a:pt x="3729904" y="3120316"/>
                  <a:pt x="3604369" y="3150094"/>
                  <a:pt x="3265877" y="3137261"/>
                </a:cubicBezTo>
                <a:cubicBezTo>
                  <a:pt x="2927385" y="3124428"/>
                  <a:pt x="2831348" y="3136478"/>
                  <a:pt x="2565102" y="3137261"/>
                </a:cubicBezTo>
                <a:cubicBezTo>
                  <a:pt x="2298857" y="3138044"/>
                  <a:pt x="2229489" y="3128244"/>
                  <a:pt x="2022993" y="3137261"/>
                </a:cubicBezTo>
                <a:cubicBezTo>
                  <a:pt x="1816497" y="3146278"/>
                  <a:pt x="1653505" y="3138898"/>
                  <a:pt x="1480883" y="3137261"/>
                </a:cubicBezTo>
                <a:cubicBezTo>
                  <a:pt x="1308261" y="3135625"/>
                  <a:pt x="1148804" y="3120335"/>
                  <a:pt x="859441" y="3137261"/>
                </a:cubicBezTo>
                <a:cubicBezTo>
                  <a:pt x="570078" y="3154187"/>
                  <a:pt x="197185" y="3104962"/>
                  <a:pt x="0" y="3137261"/>
                </a:cubicBezTo>
                <a:cubicBezTo>
                  <a:pt x="-6001" y="2863568"/>
                  <a:pt x="26858" y="2833757"/>
                  <a:pt x="0" y="2541181"/>
                </a:cubicBezTo>
                <a:cubicBezTo>
                  <a:pt x="-26858" y="2248605"/>
                  <a:pt x="8842" y="2176527"/>
                  <a:pt x="0" y="1913729"/>
                </a:cubicBezTo>
                <a:cubicBezTo>
                  <a:pt x="-8842" y="1650931"/>
                  <a:pt x="-20411" y="1438548"/>
                  <a:pt x="0" y="1317650"/>
                </a:cubicBezTo>
                <a:cubicBezTo>
                  <a:pt x="20411" y="1196752"/>
                  <a:pt x="-27662" y="791823"/>
                  <a:pt x="0" y="627452"/>
                </a:cubicBezTo>
                <a:cubicBezTo>
                  <a:pt x="27662" y="463081"/>
                  <a:pt x="-3712" y="239140"/>
                  <a:pt x="0" y="0"/>
                </a:cubicBezTo>
                <a:close/>
              </a:path>
              <a:path w="3966652" h="3137261" stroke="0" extrusionOk="0">
                <a:moveTo>
                  <a:pt x="0" y="0"/>
                </a:moveTo>
                <a:cubicBezTo>
                  <a:pt x="140789" y="-22759"/>
                  <a:pt x="456188" y="-20553"/>
                  <a:pt x="661109" y="0"/>
                </a:cubicBezTo>
                <a:cubicBezTo>
                  <a:pt x="866030" y="20553"/>
                  <a:pt x="975158" y="-11705"/>
                  <a:pt x="1242884" y="0"/>
                </a:cubicBezTo>
                <a:cubicBezTo>
                  <a:pt x="1510611" y="11705"/>
                  <a:pt x="1670178" y="25404"/>
                  <a:pt x="1824660" y="0"/>
                </a:cubicBezTo>
                <a:cubicBezTo>
                  <a:pt x="1979142" y="-25404"/>
                  <a:pt x="2231730" y="-12638"/>
                  <a:pt x="2366769" y="0"/>
                </a:cubicBezTo>
                <a:cubicBezTo>
                  <a:pt x="2501808" y="12638"/>
                  <a:pt x="2728347" y="19768"/>
                  <a:pt x="2948545" y="0"/>
                </a:cubicBezTo>
                <a:cubicBezTo>
                  <a:pt x="3168743" y="-19768"/>
                  <a:pt x="3546304" y="-24623"/>
                  <a:pt x="3966652" y="0"/>
                </a:cubicBezTo>
                <a:cubicBezTo>
                  <a:pt x="3973574" y="279314"/>
                  <a:pt x="3985841" y="338815"/>
                  <a:pt x="3966652" y="627452"/>
                </a:cubicBezTo>
                <a:cubicBezTo>
                  <a:pt x="3947463" y="916089"/>
                  <a:pt x="3971191" y="1081174"/>
                  <a:pt x="3966652" y="1286277"/>
                </a:cubicBezTo>
                <a:cubicBezTo>
                  <a:pt x="3962113" y="1491381"/>
                  <a:pt x="3982003" y="1811915"/>
                  <a:pt x="3966652" y="1945102"/>
                </a:cubicBezTo>
                <a:cubicBezTo>
                  <a:pt x="3951301" y="2078290"/>
                  <a:pt x="3970689" y="2237738"/>
                  <a:pt x="3966652" y="2509809"/>
                </a:cubicBezTo>
                <a:cubicBezTo>
                  <a:pt x="3962615" y="2781880"/>
                  <a:pt x="3952379" y="3005892"/>
                  <a:pt x="3966652" y="3137261"/>
                </a:cubicBezTo>
                <a:cubicBezTo>
                  <a:pt x="3818565" y="3146338"/>
                  <a:pt x="3524619" y="3167025"/>
                  <a:pt x="3305543" y="3137261"/>
                </a:cubicBezTo>
                <a:cubicBezTo>
                  <a:pt x="3086467" y="3107497"/>
                  <a:pt x="2910278" y="3111634"/>
                  <a:pt x="2604768" y="3137261"/>
                </a:cubicBezTo>
                <a:cubicBezTo>
                  <a:pt x="2299259" y="3162888"/>
                  <a:pt x="2250501" y="3116797"/>
                  <a:pt x="1943659" y="3137261"/>
                </a:cubicBezTo>
                <a:cubicBezTo>
                  <a:pt x="1636817" y="3157725"/>
                  <a:pt x="1662815" y="3159732"/>
                  <a:pt x="1401550" y="3137261"/>
                </a:cubicBezTo>
                <a:cubicBezTo>
                  <a:pt x="1140285" y="3114790"/>
                  <a:pt x="1029890" y="3153549"/>
                  <a:pt x="859441" y="3137261"/>
                </a:cubicBezTo>
                <a:cubicBezTo>
                  <a:pt x="688992" y="3120973"/>
                  <a:pt x="344644" y="3126055"/>
                  <a:pt x="0" y="3137261"/>
                </a:cubicBezTo>
                <a:cubicBezTo>
                  <a:pt x="28115" y="2882590"/>
                  <a:pt x="-2658" y="2674235"/>
                  <a:pt x="0" y="2509809"/>
                </a:cubicBezTo>
                <a:cubicBezTo>
                  <a:pt x="2658" y="2345383"/>
                  <a:pt x="19959" y="2014642"/>
                  <a:pt x="0" y="1850984"/>
                </a:cubicBezTo>
                <a:cubicBezTo>
                  <a:pt x="-19959" y="1687327"/>
                  <a:pt x="-19449" y="1468709"/>
                  <a:pt x="0" y="1286277"/>
                </a:cubicBezTo>
                <a:cubicBezTo>
                  <a:pt x="19449" y="1103845"/>
                  <a:pt x="-17243" y="890633"/>
                  <a:pt x="0" y="752943"/>
                </a:cubicBezTo>
                <a:cubicBezTo>
                  <a:pt x="17243" y="615253"/>
                  <a:pt x="-22598" y="303897"/>
                  <a:pt x="0" y="0"/>
                </a:cubicBezTo>
                <a:close/>
              </a:path>
            </a:pathLst>
          </a:custGeom>
          <a:ln>
            <a:solidFill>
              <a:schemeClr val="tx1"/>
            </a:solidFill>
            <a:extLst>
              <a:ext uri="{C807C97D-BFC1-408E-A445-0C87EB9F89A2}">
                <ask:lineSketchStyleProps xmlns:ask="http://schemas.microsoft.com/office/drawing/2018/sketchyshapes" sd="3673487140">
                  <a:prstGeom prst="rect">
                    <a:avLst/>
                  </a:prstGeom>
                  <ask:type>
                    <ask:lineSketchFreehand/>
                  </ask:type>
                </ask:lineSketchStyleProps>
              </a:ext>
            </a:extLst>
          </a:ln>
        </p:spPr>
      </p:pic>
    </p:spTree>
    <p:extLst>
      <p:ext uri="{BB962C8B-B14F-4D97-AF65-F5344CB8AC3E}">
        <p14:creationId xmlns:p14="http://schemas.microsoft.com/office/powerpoint/2010/main" val="2624839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BAD519-7BEE-8B22-D22C-E9CD03E7F5E4}"/>
              </a:ext>
            </a:extLst>
          </p:cNvPr>
          <p:cNvSpPr>
            <a:spLocks noGrp="1"/>
          </p:cNvSpPr>
          <p:nvPr>
            <p:ph idx="1"/>
          </p:nvPr>
        </p:nvSpPr>
        <p:spPr>
          <a:xfrm>
            <a:off x="378639" y="2025947"/>
            <a:ext cx="11624310" cy="4740613"/>
          </a:xfrm>
          <a:ln>
            <a:solidFill>
              <a:srgbClr val="5F83CC"/>
            </a:solidFill>
          </a:ln>
        </p:spPr>
        <p:txBody>
          <a:bodyPr/>
          <a:lstStyle/>
          <a:p>
            <a:r>
              <a:rPr lang="en-US" b="0" dirty="0"/>
              <a:t>Environmental and human health assessments should be completed for both </a:t>
            </a:r>
          </a:p>
          <a:p>
            <a:r>
              <a:rPr lang="en-US" b="0" dirty="0"/>
              <a:t>operations and post-closure.</a:t>
            </a:r>
          </a:p>
          <a:p>
            <a:endParaRPr lang="en-US" sz="500" b="0" dirty="0"/>
          </a:p>
          <a:p>
            <a:r>
              <a:rPr lang="en-US" b="0" dirty="0"/>
              <a:t>Assessments should include potential impacts on:</a:t>
            </a:r>
          </a:p>
          <a:p>
            <a:pPr marL="342900" indent="-342900">
              <a:buFont typeface="Arial" panose="020B0604020202020204" pitchFamily="34" charset="0"/>
              <a:buChar char="•"/>
            </a:pPr>
            <a:r>
              <a:rPr lang="en-US" b="0" dirty="0"/>
              <a:t>Human Health (both workers and public)</a:t>
            </a:r>
          </a:p>
          <a:p>
            <a:pPr marL="342900" indent="-342900">
              <a:buFont typeface="Arial" panose="020B0604020202020204" pitchFamily="34" charset="0"/>
              <a:buChar char="•"/>
            </a:pPr>
            <a:r>
              <a:rPr lang="en-US" b="0" dirty="0"/>
              <a:t>Environment</a:t>
            </a:r>
          </a:p>
          <a:p>
            <a:pPr marL="342900" indent="-342900">
              <a:buFont typeface="Arial" panose="020B0604020202020204" pitchFamily="34" charset="0"/>
              <a:buChar char="•"/>
            </a:pPr>
            <a:r>
              <a:rPr lang="en-US" b="0" dirty="0"/>
              <a:t>Other land use (including post-closure land use)</a:t>
            </a:r>
          </a:p>
          <a:p>
            <a:endParaRPr lang="en-US" sz="800" b="0" dirty="0"/>
          </a:p>
          <a:p>
            <a:r>
              <a:rPr lang="en-US" b="0" dirty="0"/>
              <a:t>Risk assessments should include:</a:t>
            </a:r>
          </a:p>
          <a:p>
            <a:pPr marL="342900" indent="-342900">
              <a:buFont typeface="Arial" panose="020B0604020202020204" pitchFamily="34" charset="0"/>
              <a:buChar char="•"/>
            </a:pPr>
            <a:r>
              <a:rPr lang="en-US" b="0" dirty="0"/>
              <a:t>Tier 1 – High level</a:t>
            </a:r>
          </a:p>
          <a:p>
            <a:pPr marL="342900" indent="-342900">
              <a:buFont typeface="Arial" panose="020B0604020202020204" pitchFamily="34" charset="0"/>
              <a:buChar char="•"/>
            </a:pPr>
            <a:r>
              <a:rPr lang="en-US" b="0" dirty="0"/>
              <a:t>Tier 2 – Includes relevant dose levels for each source-pathway-receptor.</a:t>
            </a:r>
          </a:p>
          <a:p>
            <a:r>
              <a:rPr lang="en-US" b="0" dirty="0"/>
              <a:t>Modelling software ERICA and/or RESRAD can be utilised for Tier 2 and Tier 3 risk assessments.</a:t>
            </a:r>
          </a:p>
          <a:p>
            <a:endParaRPr lang="en-US" b="0" dirty="0"/>
          </a:p>
          <a:p>
            <a:endParaRPr lang="en-AU" dirty="0"/>
          </a:p>
        </p:txBody>
      </p:sp>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707886"/>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Risk Assessments</a:t>
            </a:r>
            <a:endParaRPr lang="en-AU" sz="4000" i="1" dirty="0">
              <a:solidFill>
                <a:schemeClr val="bg2">
                  <a:lumMod val="75000"/>
                </a:schemeClr>
              </a:solidFill>
              <a:latin typeface="Sitka Banner" panose="02000505000000020004" pitchFamily="2" charset="0"/>
            </a:endParaRPr>
          </a:p>
        </p:txBody>
      </p:sp>
      <p:pic>
        <p:nvPicPr>
          <p:cNvPr id="5" name="Picture 4" descr="A picture containing clipart, cartoon, animated cartoon, animation&#10;&#10;Description automatically generated">
            <a:extLst>
              <a:ext uri="{FF2B5EF4-FFF2-40B4-BE49-F238E27FC236}">
                <a16:creationId xmlns:a16="http://schemas.microsoft.com/office/drawing/2014/main" id="{2DD7EB58-051B-CBC4-1362-E003CDA0C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8355" y="1811093"/>
            <a:ext cx="2719119" cy="4385676"/>
          </a:xfrm>
          <a:prstGeom prst="rect">
            <a:avLst/>
          </a:prstGeom>
        </p:spPr>
      </p:pic>
    </p:spTree>
    <p:extLst>
      <p:ext uri="{BB962C8B-B14F-4D97-AF65-F5344CB8AC3E}">
        <p14:creationId xmlns:p14="http://schemas.microsoft.com/office/powerpoint/2010/main" val="63452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3" name="Content Placeholder 2">
            <a:extLst>
              <a:ext uri="{FF2B5EF4-FFF2-40B4-BE49-F238E27FC236}">
                <a16:creationId xmlns:a16="http://schemas.microsoft.com/office/drawing/2014/main" id="{0EBAD519-7BEE-8B22-D22C-E9CD03E7F5E4}"/>
              </a:ext>
            </a:extLst>
          </p:cNvPr>
          <p:cNvSpPr>
            <a:spLocks noGrp="1"/>
          </p:cNvSpPr>
          <p:nvPr>
            <p:ph idx="1"/>
          </p:nvPr>
        </p:nvSpPr>
        <p:spPr>
          <a:xfrm>
            <a:off x="165100" y="2514698"/>
            <a:ext cx="11861800" cy="4182316"/>
          </a:xfrm>
        </p:spPr>
        <p:txBody>
          <a:bodyPr/>
          <a:lstStyle/>
          <a:p>
            <a:pPr marL="342900" indent="-342900">
              <a:buFont typeface="Arial" panose="020B0604020202020204" pitchFamily="34" charset="0"/>
              <a:buChar char="•"/>
            </a:pPr>
            <a:r>
              <a:rPr lang="en-US" b="0" dirty="0"/>
              <a:t>What are the background levels of NORM (soil, rock and water) in the area?</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r>
              <a:rPr lang="en-US" b="0" dirty="0"/>
              <a:t>Will the material undergo processing?</a:t>
            </a:r>
          </a:p>
          <a:p>
            <a:pPr lvl="1" indent="0">
              <a:buNone/>
            </a:pPr>
            <a:r>
              <a:rPr lang="en-US" b="0" dirty="0"/>
              <a:t>If so, will the NORM concentrate into separate waste streams?</a:t>
            </a:r>
          </a:p>
          <a:p>
            <a:pPr lvl="1" indent="0">
              <a:buNone/>
            </a:pPr>
            <a:r>
              <a:rPr lang="en-US" dirty="0"/>
              <a:t>Is decay chain equilibrium affected by chemical processes (heat or acids)?</a:t>
            </a:r>
          </a:p>
          <a:p>
            <a:pPr marL="342900" indent="-342900">
              <a:buFont typeface="Arial" panose="020B0604020202020204" pitchFamily="34" charset="0"/>
              <a:buChar char="•"/>
            </a:pPr>
            <a:endParaRPr lang="en-AU" b="0" dirty="0"/>
          </a:p>
          <a:p>
            <a:pPr marL="342900" indent="-342900">
              <a:buFont typeface="Arial" panose="020B0604020202020204" pitchFamily="34" charset="0"/>
              <a:buChar char="•"/>
            </a:pPr>
            <a:r>
              <a:rPr lang="en-AU" b="0" dirty="0"/>
              <a:t>What are the process and waste streams and what are the activity levels in each stream?</a:t>
            </a:r>
          </a:p>
          <a:p>
            <a:endParaRPr lang="en-AU" b="0" dirty="0"/>
          </a:p>
          <a:p>
            <a:pPr marL="342900" indent="-342900">
              <a:buFont typeface="Arial" panose="020B0604020202020204" pitchFamily="34" charset="0"/>
              <a:buChar char="•"/>
            </a:pPr>
            <a:r>
              <a:rPr lang="en-AU" b="0" dirty="0"/>
              <a:t>How is the material to be stored, transported or disposed?</a:t>
            </a:r>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1138773"/>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Risk Assessments</a:t>
            </a:r>
          </a:p>
          <a:p>
            <a:pPr algn="ctr"/>
            <a:r>
              <a:rPr lang="en-US" sz="2800" b="1" i="1" dirty="0">
                <a:solidFill>
                  <a:schemeClr val="bg2">
                    <a:lumMod val="75000"/>
                  </a:schemeClr>
                </a:solidFill>
                <a:latin typeface="Sitka Banner" panose="02000505000000020004" pitchFamily="2" charset="0"/>
                <a:cs typeface="Aharoni" panose="02010803020104030203" pitchFamily="2" charset="-79"/>
              </a:rPr>
              <a:t>NORM Considerations</a:t>
            </a:r>
            <a:endParaRPr lang="en-AU" sz="2800" i="1" dirty="0">
              <a:solidFill>
                <a:schemeClr val="bg2">
                  <a:lumMod val="75000"/>
                </a:schemeClr>
              </a:solidFill>
              <a:latin typeface="Sitka Banner" panose="02000505000000020004" pitchFamily="2" charset="0"/>
            </a:endParaRPr>
          </a:p>
        </p:txBody>
      </p:sp>
    </p:spTree>
    <p:extLst>
      <p:ext uri="{BB962C8B-B14F-4D97-AF65-F5344CB8AC3E}">
        <p14:creationId xmlns:p14="http://schemas.microsoft.com/office/powerpoint/2010/main" val="3468767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3" name="Content Placeholder 2">
            <a:extLst>
              <a:ext uri="{FF2B5EF4-FFF2-40B4-BE49-F238E27FC236}">
                <a16:creationId xmlns:a16="http://schemas.microsoft.com/office/drawing/2014/main" id="{0EBAD519-7BEE-8B22-D22C-E9CD03E7F5E4}"/>
              </a:ext>
            </a:extLst>
          </p:cNvPr>
          <p:cNvSpPr>
            <a:spLocks noGrp="1"/>
          </p:cNvSpPr>
          <p:nvPr>
            <p:ph idx="1"/>
          </p:nvPr>
        </p:nvSpPr>
        <p:spPr>
          <a:xfrm>
            <a:off x="79514" y="2456918"/>
            <a:ext cx="3409122" cy="4281811"/>
          </a:xfrm>
        </p:spPr>
        <p:txBody>
          <a:bodyPr/>
          <a:lstStyle/>
          <a:p>
            <a:r>
              <a:rPr lang="en-US" dirty="0"/>
              <a:t>Potential sources</a:t>
            </a:r>
          </a:p>
          <a:p>
            <a:pPr marL="342900" indent="-342900">
              <a:buFont typeface="Arial" panose="020B0604020202020204" pitchFamily="34" charset="0"/>
              <a:buChar char="•"/>
            </a:pPr>
            <a:r>
              <a:rPr lang="en-US" b="0" dirty="0"/>
              <a:t>Tailings / TSF</a:t>
            </a:r>
          </a:p>
          <a:p>
            <a:pPr marL="342900" indent="-342900">
              <a:buFont typeface="Arial" panose="020B0604020202020204" pitchFamily="34" charset="0"/>
              <a:buChar char="•"/>
            </a:pPr>
            <a:r>
              <a:rPr lang="en-US" b="0" dirty="0"/>
              <a:t>Ore</a:t>
            </a:r>
          </a:p>
          <a:p>
            <a:pPr marL="342900" indent="-342900">
              <a:buFont typeface="Arial" panose="020B0604020202020204" pitchFamily="34" charset="0"/>
              <a:buChar char="•"/>
            </a:pPr>
            <a:r>
              <a:rPr lang="en-US" b="0" dirty="0"/>
              <a:t>Waste Rock</a:t>
            </a:r>
          </a:p>
          <a:p>
            <a:pPr marL="342900" indent="-342900">
              <a:buFont typeface="Arial" panose="020B0604020202020204" pitchFamily="34" charset="0"/>
              <a:buChar char="•"/>
            </a:pPr>
            <a:r>
              <a:rPr lang="en-US" b="0" dirty="0"/>
              <a:t>Process Water</a:t>
            </a:r>
          </a:p>
          <a:p>
            <a:pPr marL="342900" indent="-342900">
              <a:buFont typeface="Arial" panose="020B0604020202020204" pitchFamily="34" charset="0"/>
              <a:buChar char="•"/>
            </a:pPr>
            <a:r>
              <a:rPr lang="en-US" b="0" dirty="0"/>
              <a:t>Groundwater</a:t>
            </a:r>
            <a:endParaRPr lang="en-AU" b="0" dirty="0"/>
          </a:p>
          <a:p>
            <a:endParaRPr lang="en-AU" sz="800" b="0" dirty="0"/>
          </a:p>
          <a:p>
            <a:r>
              <a:rPr lang="en-AU" sz="1600" b="0" dirty="0"/>
              <a:t>Solids - screened for U/Th concentrations </a:t>
            </a:r>
          </a:p>
          <a:p>
            <a:r>
              <a:rPr lang="en-AU" sz="1600" b="0" dirty="0"/>
              <a:t>Water - screened for U/Th and gross alpha, beta and/or Ra226, Ra228</a:t>
            </a:r>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1138773"/>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Risk Assessments</a:t>
            </a:r>
          </a:p>
          <a:p>
            <a:pPr algn="ctr"/>
            <a:r>
              <a:rPr lang="en-AU" sz="2800" b="1" i="1" dirty="0">
                <a:solidFill>
                  <a:schemeClr val="bg2">
                    <a:lumMod val="75000"/>
                  </a:schemeClr>
                </a:solidFill>
                <a:latin typeface="Sitka Banner" panose="02000505000000020004" pitchFamily="2" charset="0"/>
              </a:rPr>
              <a:t>Sources-Pathway-Receptors</a:t>
            </a:r>
          </a:p>
        </p:txBody>
      </p:sp>
      <p:sp>
        <p:nvSpPr>
          <p:cNvPr id="5" name="Content Placeholder 2">
            <a:extLst>
              <a:ext uri="{FF2B5EF4-FFF2-40B4-BE49-F238E27FC236}">
                <a16:creationId xmlns:a16="http://schemas.microsoft.com/office/drawing/2014/main" id="{214A38EC-18A7-90CC-5FAD-7D00014F0948}"/>
              </a:ext>
            </a:extLst>
          </p:cNvPr>
          <p:cNvSpPr txBox="1">
            <a:spLocks/>
          </p:cNvSpPr>
          <p:nvPr/>
        </p:nvSpPr>
        <p:spPr>
          <a:xfrm>
            <a:off x="3578088" y="2456834"/>
            <a:ext cx="5019260" cy="4281810"/>
          </a:xfrm>
          <a:prstGeom prst="roundRect">
            <a:avLst>
              <a:gd name="adj" fmla="val 11619"/>
            </a:avLst>
          </a:prstGeom>
          <a:ln w="15875" cap="rnd">
            <a:solidFill>
              <a:schemeClr val="bg2">
                <a:lumMod val="75000"/>
              </a:scheme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7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Potential pathways</a:t>
            </a:r>
          </a:p>
          <a:p>
            <a:pPr marL="342900" indent="-342900">
              <a:buFont typeface="Arial" panose="020B0604020202020204" pitchFamily="34" charset="0"/>
              <a:buChar char="•"/>
            </a:pPr>
            <a:r>
              <a:rPr lang="en-US" b="0" dirty="0"/>
              <a:t>Dust Generation / Inhalation of dust</a:t>
            </a:r>
          </a:p>
          <a:p>
            <a:pPr marL="342900" indent="-342900">
              <a:buFont typeface="Arial" panose="020B0604020202020204" pitchFamily="34" charset="0"/>
              <a:buChar char="•"/>
            </a:pPr>
            <a:r>
              <a:rPr lang="en-US" b="0" dirty="0"/>
              <a:t>Contamination of soils/vegetation</a:t>
            </a:r>
          </a:p>
          <a:p>
            <a:r>
              <a:rPr lang="en-US" b="0" dirty="0"/>
              <a:t>	Ingestion of vegetation</a:t>
            </a:r>
          </a:p>
          <a:p>
            <a:endParaRPr lang="en-AU" sz="700" b="0" dirty="0"/>
          </a:p>
          <a:p>
            <a:pPr marL="342900" indent="-342900">
              <a:buFont typeface="Arial" panose="020B0604020202020204" pitchFamily="34" charset="0"/>
              <a:buChar char="•"/>
            </a:pPr>
            <a:r>
              <a:rPr lang="en-AU" b="0" dirty="0"/>
              <a:t>Use of impacted groundwater</a:t>
            </a:r>
          </a:p>
          <a:p>
            <a:r>
              <a:rPr lang="en-AU" b="0" dirty="0"/>
              <a:t>	Irrigation</a:t>
            </a:r>
          </a:p>
          <a:p>
            <a:r>
              <a:rPr lang="en-AU" b="0" dirty="0"/>
              <a:t>	Ingestion of groundwater</a:t>
            </a:r>
          </a:p>
          <a:p>
            <a:endParaRPr lang="en-AU" sz="1000" b="0" dirty="0"/>
          </a:p>
          <a:p>
            <a:pPr marL="342900" indent="-342900">
              <a:buFont typeface="Arial" panose="020B0604020202020204" pitchFamily="34" charset="0"/>
              <a:buChar char="•"/>
            </a:pPr>
            <a:r>
              <a:rPr lang="en-AU" b="0" dirty="0"/>
              <a:t>Proximity to radiation sources (gamma)</a:t>
            </a:r>
          </a:p>
          <a:p>
            <a:r>
              <a:rPr lang="en-AU" b="0" dirty="0"/>
              <a:t>	</a:t>
            </a:r>
          </a:p>
          <a:p>
            <a:endParaRPr lang="en-AU" b="0" dirty="0"/>
          </a:p>
        </p:txBody>
      </p:sp>
      <p:sp>
        <p:nvSpPr>
          <p:cNvPr id="7" name="Content Placeholder 2">
            <a:extLst>
              <a:ext uri="{FF2B5EF4-FFF2-40B4-BE49-F238E27FC236}">
                <a16:creationId xmlns:a16="http://schemas.microsoft.com/office/drawing/2014/main" id="{90AAD861-FC13-8E13-BB44-04E9BE58CC0D}"/>
              </a:ext>
            </a:extLst>
          </p:cNvPr>
          <p:cNvSpPr txBox="1">
            <a:spLocks/>
          </p:cNvSpPr>
          <p:nvPr/>
        </p:nvSpPr>
        <p:spPr>
          <a:xfrm>
            <a:off x="8689008" y="2456833"/>
            <a:ext cx="3423478" cy="4281809"/>
          </a:xfrm>
          <a:prstGeom prst="roundRect">
            <a:avLst>
              <a:gd name="adj" fmla="val 11619"/>
            </a:avLst>
          </a:prstGeom>
          <a:ln w="15875" cap="rnd">
            <a:solidFill>
              <a:schemeClr val="bg2">
                <a:lumMod val="75000"/>
              </a:scheme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7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Potential receptors</a:t>
            </a:r>
          </a:p>
          <a:p>
            <a:pPr marL="342900" indent="-342900">
              <a:buFont typeface="Arial" panose="020B0604020202020204" pitchFamily="34" charset="0"/>
              <a:buChar char="•"/>
            </a:pPr>
            <a:r>
              <a:rPr lang="en-US" b="0" dirty="0"/>
              <a:t>Human Health</a:t>
            </a:r>
          </a:p>
          <a:p>
            <a:r>
              <a:rPr lang="en-US" b="0" dirty="0"/>
              <a:t>	Workers</a:t>
            </a:r>
          </a:p>
          <a:p>
            <a:r>
              <a:rPr lang="en-US" b="0" dirty="0"/>
              <a:t>	Local Public</a:t>
            </a:r>
          </a:p>
          <a:p>
            <a:endParaRPr lang="en-US" sz="900" b="0" dirty="0"/>
          </a:p>
          <a:p>
            <a:pPr marL="342900" indent="-342900">
              <a:buFont typeface="Arial" panose="020B0604020202020204" pitchFamily="34" charset="0"/>
              <a:buChar char="•"/>
            </a:pPr>
            <a:r>
              <a:rPr lang="en-US" b="0" dirty="0"/>
              <a:t>Environment</a:t>
            </a:r>
          </a:p>
          <a:p>
            <a:r>
              <a:rPr lang="en-US" b="0" dirty="0"/>
              <a:t>	Flora and fauna</a:t>
            </a:r>
          </a:p>
          <a:p>
            <a:r>
              <a:rPr lang="en-US" b="0" dirty="0"/>
              <a:t>	Migrating wildlife</a:t>
            </a:r>
          </a:p>
          <a:p>
            <a:r>
              <a:rPr lang="en-US" b="0" dirty="0"/>
              <a:t>	Groundwater</a:t>
            </a:r>
          </a:p>
          <a:p>
            <a:r>
              <a:rPr lang="en-US" b="0" dirty="0"/>
              <a:t>	Rivers and Lakes</a:t>
            </a:r>
          </a:p>
          <a:p>
            <a:r>
              <a:rPr lang="en-US" b="0" dirty="0"/>
              <a:t>	</a:t>
            </a:r>
          </a:p>
        </p:txBody>
      </p:sp>
      <p:pic>
        <p:nvPicPr>
          <p:cNvPr id="20" name="Picture 19" descr="A yellow and black sign&#10;&#10;Description automatically generated with low confidence">
            <a:extLst>
              <a:ext uri="{FF2B5EF4-FFF2-40B4-BE49-F238E27FC236}">
                <a16:creationId xmlns:a16="http://schemas.microsoft.com/office/drawing/2014/main" id="{656A3A47-6064-E8C9-FD29-385BE65BDC44}"/>
              </a:ext>
            </a:extLst>
          </p:cNvPr>
          <p:cNvPicPr>
            <a:picLocks noChangeAspect="1"/>
          </p:cNvPicPr>
          <p:nvPr/>
        </p:nvPicPr>
        <p:blipFill>
          <a:blip r:embed="rId4">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tretch>
            <a:fillRect/>
          </a:stretch>
        </p:blipFill>
        <p:spPr>
          <a:xfrm>
            <a:off x="0" y="1318061"/>
            <a:ext cx="1279214" cy="1279214"/>
          </a:xfrm>
          <a:prstGeom prst="rect">
            <a:avLst/>
          </a:prstGeom>
        </p:spPr>
      </p:pic>
      <p:sp>
        <p:nvSpPr>
          <p:cNvPr id="16" name="Arrow: Down 15">
            <a:extLst>
              <a:ext uri="{FF2B5EF4-FFF2-40B4-BE49-F238E27FC236}">
                <a16:creationId xmlns:a16="http://schemas.microsoft.com/office/drawing/2014/main" id="{1F00F214-700E-9344-21EE-2A65BB455981}"/>
              </a:ext>
            </a:extLst>
          </p:cNvPr>
          <p:cNvSpPr/>
          <p:nvPr/>
        </p:nvSpPr>
        <p:spPr>
          <a:xfrm rot="16200000">
            <a:off x="4201976" y="3760344"/>
            <a:ext cx="450659" cy="446104"/>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
        <p:nvSpPr>
          <p:cNvPr id="19" name="Arrow: Down 18">
            <a:extLst>
              <a:ext uri="{FF2B5EF4-FFF2-40B4-BE49-F238E27FC236}">
                <a16:creationId xmlns:a16="http://schemas.microsoft.com/office/drawing/2014/main" id="{FC363970-0DC1-7BDC-7F1B-073A32587F95}"/>
              </a:ext>
            </a:extLst>
          </p:cNvPr>
          <p:cNvSpPr/>
          <p:nvPr/>
        </p:nvSpPr>
        <p:spPr>
          <a:xfrm rot="16200000">
            <a:off x="4216307" y="4801092"/>
            <a:ext cx="450659" cy="446104"/>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
        <p:nvSpPr>
          <p:cNvPr id="21" name="Arrow: Down 20">
            <a:extLst>
              <a:ext uri="{FF2B5EF4-FFF2-40B4-BE49-F238E27FC236}">
                <a16:creationId xmlns:a16="http://schemas.microsoft.com/office/drawing/2014/main" id="{00D7A748-37C5-12D6-38CE-0CEC6F63C899}"/>
              </a:ext>
            </a:extLst>
          </p:cNvPr>
          <p:cNvSpPr/>
          <p:nvPr/>
        </p:nvSpPr>
        <p:spPr>
          <a:xfrm rot="16200000">
            <a:off x="4216307" y="5205453"/>
            <a:ext cx="450659" cy="446104"/>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
        <p:nvSpPr>
          <p:cNvPr id="22" name="Arrow: Down 21">
            <a:extLst>
              <a:ext uri="{FF2B5EF4-FFF2-40B4-BE49-F238E27FC236}">
                <a16:creationId xmlns:a16="http://schemas.microsoft.com/office/drawing/2014/main" id="{1827EFA8-6281-1A94-32FE-BB8FA59CDEE1}"/>
              </a:ext>
            </a:extLst>
          </p:cNvPr>
          <p:cNvSpPr/>
          <p:nvPr/>
        </p:nvSpPr>
        <p:spPr>
          <a:xfrm rot="16200000">
            <a:off x="9294125" y="3332821"/>
            <a:ext cx="450659" cy="446104"/>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
        <p:nvSpPr>
          <p:cNvPr id="23" name="Arrow: Down 22">
            <a:extLst>
              <a:ext uri="{FF2B5EF4-FFF2-40B4-BE49-F238E27FC236}">
                <a16:creationId xmlns:a16="http://schemas.microsoft.com/office/drawing/2014/main" id="{C251883D-58D8-CC79-4B45-603F502ABFF4}"/>
              </a:ext>
            </a:extLst>
          </p:cNvPr>
          <p:cNvSpPr/>
          <p:nvPr/>
        </p:nvSpPr>
        <p:spPr>
          <a:xfrm rot="16200000">
            <a:off x="9294125" y="3753331"/>
            <a:ext cx="450659" cy="446104"/>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
        <p:nvSpPr>
          <p:cNvPr id="24" name="Arrow: Down 23">
            <a:extLst>
              <a:ext uri="{FF2B5EF4-FFF2-40B4-BE49-F238E27FC236}">
                <a16:creationId xmlns:a16="http://schemas.microsoft.com/office/drawing/2014/main" id="{1F7A8A8B-64F6-2E12-5BB3-F3F81A5DA1AE}"/>
              </a:ext>
            </a:extLst>
          </p:cNvPr>
          <p:cNvSpPr/>
          <p:nvPr/>
        </p:nvSpPr>
        <p:spPr>
          <a:xfrm rot="16200000">
            <a:off x="9294125" y="4949802"/>
            <a:ext cx="450659" cy="446104"/>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
        <p:nvSpPr>
          <p:cNvPr id="25" name="Arrow: Down 24">
            <a:extLst>
              <a:ext uri="{FF2B5EF4-FFF2-40B4-BE49-F238E27FC236}">
                <a16:creationId xmlns:a16="http://schemas.microsoft.com/office/drawing/2014/main" id="{DEBC1B4C-63FE-BD3B-CB67-34A5B78A3BB1}"/>
              </a:ext>
            </a:extLst>
          </p:cNvPr>
          <p:cNvSpPr/>
          <p:nvPr/>
        </p:nvSpPr>
        <p:spPr>
          <a:xfrm rot="16200000">
            <a:off x="9294126" y="5410904"/>
            <a:ext cx="450659" cy="446104"/>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
        <p:nvSpPr>
          <p:cNvPr id="26" name="Arrow: Down 25">
            <a:extLst>
              <a:ext uri="{FF2B5EF4-FFF2-40B4-BE49-F238E27FC236}">
                <a16:creationId xmlns:a16="http://schemas.microsoft.com/office/drawing/2014/main" id="{B5278068-20EE-35D6-ABDE-B3E32BBECF82}"/>
              </a:ext>
            </a:extLst>
          </p:cNvPr>
          <p:cNvSpPr/>
          <p:nvPr/>
        </p:nvSpPr>
        <p:spPr>
          <a:xfrm rot="16200000">
            <a:off x="9294125" y="5891380"/>
            <a:ext cx="450659" cy="446104"/>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pic>
        <p:nvPicPr>
          <p:cNvPr id="10" name="Picture 9" descr="A cartoon fish with three eyes&#10;&#10;Description automatically generated with medium confidence">
            <a:extLst>
              <a:ext uri="{FF2B5EF4-FFF2-40B4-BE49-F238E27FC236}">
                <a16:creationId xmlns:a16="http://schemas.microsoft.com/office/drawing/2014/main" id="{2BF18A16-2347-8E64-D4AE-56B529CC8C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63529">
            <a:off x="10581396" y="1454453"/>
            <a:ext cx="1527311" cy="1146270"/>
          </a:xfrm>
          <a:prstGeom prst="rect">
            <a:avLst/>
          </a:prstGeom>
        </p:spPr>
      </p:pic>
    </p:spTree>
    <p:extLst>
      <p:ext uri="{BB962C8B-B14F-4D97-AF65-F5344CB8AC3E}">
        <p14:creationId xmlns:p14="http://schemas.microsoft.com/office/powerpoint/2010/main" val="1720284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1138773"/>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Risk Assessments</a:t>
            </a:r>
            <a:br>
              <a:rPr lang="en-US" sz="4000" b="1" i="1" dirty="0">
                <a:solidFill>
                  <a:schemeClr val="bg2">
                    <a:lumMod val="75000"/>
                  </a:schemeClr>
                </a:solidFill>
                <a:latin typeface="Sitka Banner" panose="02000505000000020004" pitchFamily="2" charset="0"/>
                <a:cs typeface="Aharoni" panose="02010803020104030203" pitchFamily="2" charset="-79"/>
              </a:rPr>
            </a:br>
            <a:r>
              <a:rPr lang="en-US" sz="2800" b="1" i="1" dirty="0">
                <a:solidFill>
                  <a:schemeClr val="bg2">
                    <a:lumMod val="75000"/>
                  </a:schemeClr>
                </a:solidFill>
                <a:latin typeface="Sitka Banner" panose="02000505000000020004" pitchFamily="2" charset="0"/>
                <a:cs typeface="Aharoni" panose="02010803020104030203" pitchFamily="2" charset="-79"/>
              </a:rPr>
              <a:t>Source-Pathway-Receptor</a:t>
            </a:r>
            <a:endParaRPr lang="en-AU" sz="4000" b="1" i="1" dirty="0">
              <a:solidFill>
                <a:schemeClr val="bg2">
                  <a:lumMod val="75000"/>
                </a:schemeClr>
              </a:solidFill>
              <a:latin typeface="Sitka Banner" panose="02000505000000020004" pitchFamily="2" charset="0"/>
            </a:endParaRPr>
          </a:p>
        </p:txBody>
      </p:sp>
      <p:grpSp>
        <p:nvGrpSpPr>
          <p:cNvPr id="3" name="Group 2">
            <a:extLst>
              <a:ext uri="{FF2B5EF4-FFF2-40B4-BE49-F238E27FC236}">
                <a16:creationId xmlns:a16="http://schemas.microsoft.com/office/drawing/2014/main" id="{801424CA-1416-7065-2CC4-226E5F3567C3}"/>
              </a:ext>
            </a:extLst>
          </p:cNvPr>
          <p:cNvGrpSpPr/>
          <p:nvPr/>
        </p:nvGrpSpPr>
        <p:grpSpPr>
          <a:xfrm>
            <a:off x="86591" y="2759139"/>
            <a:ext cx="12018818" cy="4098861"/>
            <a:chOff x="6927" y="983787"/>
            <a:chExt cx="12018818" cy="4098861"/>
          </a:xfrm>
        </p:grpSpPr>
        <p:sp>
          <p:nvSpPr>
            <p:cNvPr id="5" name="Oval 4">
              <a:extLst>
                <a:ext uri="{FF2B5EF4-FFF2-40B4-BE49-F238E27FC236}">
                  <a16:creationId xmlns:a16="http://schemas.microsoft.com/office/drawing/2014/main" id="{BE75610E-BBA6-2762-6C06-5A34542419B0}"/>
                </a:ext>
              </a:extLst>
            </p:cNvPr>
            <p:cNvSpPr/>
            <p:nvPr/>
          </p:nvSpPr>
          <p:spPr>
            <a:xfrm>
              <a:off x="3809599" y="2203252"/>
              <a:ext cx="2147161" cy="1775886"/>
            </a:xfrm>
            <a:prstGeom prst="ellipse">
              <a:avLst/>
            </a:prstGeom>
            <a:solidFill>
              <a:srgbClr val="92D050"/>
            </a:solidFill>
            <a:ln>
              <a:solidFill>
                <a:srgbClr val="92D050"/>
              </a:solidFill>
            </a:ln>
            <a:effectLst>
              <a:glow rad="2286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99DC5EDC-C58C-F61C-A7A4-CC4F7350638B}"/>
                </a:ext>
              </a:extLst>
            </p:cNvPr>
            <p:cNvSpPr/>
            <p:nvPr/>
          </p:nvSpPr>
          <p:spPr>
            <a:xfrm>
              <a:off x="6927" y="3172647"/>
              <a:ext cx="10594109" cy="1487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descr="Windy outline">
              <a:extLst>
                <a:ext uri="{FF2B5EF4-FFF2-40B4-BE49-F238E27FC236}">
                  <a16:creationId xmlns:a16="http://schemas.microsoft.com/office/drawing/2014/main" id="{72027BBB-EF7D-DAC6-06B9-F3AA744ACC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721996">
              <a:off x="5322795" y="1489884"/>
              <a:ext cx="1831150" cy="884849"/>
            </a:xfrm>
            <a:prstGeom prst="rect">
              <a:avLst/>
            </a:prstGeom>
          </p:spPr>
        </p:pic>
        <p:sp>
          <p:nvSpPr>
            <p:cNvPr id="8" name="TextBox 7">
              <a:extLst>
                <a:ext uri="{FF2B5EF4-FFF2-40B4-BE49-F238E27FC236}">
                  <a16:creationId xmlns:a16="http://schemas.microsoft.com/office/drawing/2014/main" id="{61F57668-EB32-AED5-B4D0-11B76942E776}"/>
                </a:ext>
              </a:extLst>
            </p:cNvPr>
            <p:cNvSpPr txBox="1"/>
            <p:nvPr/>
          </p:nvSpPr>
          <p:spPr>
            <a:xfrm>
              <a:off x="3631765" y="3219081"/>
              <a:ext cx="2483709" cy="523220"/>
            </a:xfrm>
            <a:prstGeom prst="rect">
              <a:avLst/>
            </a:prstGeom>
            <a:noFill/>
            <a:ln w="3175">
              <a:solidFill>
                <a:schemeClr val="tx1"/>
              </a:solidFill>
            </a:ln>
          </p:spPr>
          <p:txBody>
            <a:bodyPr wrap="square" rtlCol="0">
              <a:spAutoFit/>
            </a:bodyPr>
            <a:lstStyle/>
            <a:p>
              <a:pPr algn="ctr"/>
              <a:r>
                <a:rPr lang="en-US" sz="1400" dirty="0"/>
                <a:t>Ore / waste stockpiles</a:t>
              </a:r>
              <a:br>
                <a:rPr lang="en-US" sz="1400" dirty="0"/>
              </a:br>
              <a:r>
                <a:rPr lang="en-US" sz="1400" dirty="0"/>
                <a:t>TSF, Waste Dump etc.</a:t>
              </a:r>
              <a:endParaRPr lang="en-AU" sz="1400" dirty="0"/>
            </a:p>
          </p:txBody>
        </p:sp>
        <p:grpSp>
          <p:nvGrpSpPr>
            <p:cNvPr id="9" name="Group 8">
              <a:extLst>
                <a:ext uri="{FF2B5EF4-FFF2-40B4-BE49-F238E27FC236}">
                  <a16:creationId xmlns:a16="http://schemas.microsoft.com/office/drawing/2014/main" id="{F23A0320-5C77-E47E-6F49-B8AA3468B9A6}"/>
                </a:ext>
              </a:extLst>
            </p:cNvPr>
            <p:cNvGrpSpPr/>
            <p:nvPr/>
          </p:nvGrpSpPr>
          <p:grpSpPr>
            <a:xfrm>
              <a:off x="8035853" y="1117675"/>
              <a:ext cx="1754908" cy="794312"/>
              <a:chOff x="10224916" y="1696239"/>
              <a:chExt cx="1754908" cy="794312"/>
            </a:xfrm>
          </p:grpSpPr>
          <p:pic>
            <p:nvPicPr>
              <p:cNvPr id="43" name="Graphic 42" descr="House outline">
                <a:extLst>
                  <a:ext uri="{FF2B5EF4-FFF2-40B4-BE49-F238E27FC236}">
                    <a16:creationId xmlns:a16="http://schemas.microsoft.com/office/drawing/2014/main" id="{4B155BF0-F3FF-7C41-26D7-2DCF6545D5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54744" y="1699491"/>
                <a:ext cx="523220" cy="523220"/>
              </a:xfrm>
              <a:prstGeom prst="rect">
                <a:avLst/>
              </a:prstGeom>
            </p:spPr>
          </p:pic>
          <p:pic>
            <p:nvPicPr>
              <p:cNvPr id="44" name="Graphic 43" descr="House outline">
                <a:extLst>
                  <a:ext uri="{FF2B5EF4-FFF2-40B4-BE49-F238E27FC236}">
                    <a16:creationId xmlns:a16="http://schemas.microsoft.com/office/drawing/2014/main" id="{7DD84555-83F7-345C-E0D1-7DDB73EEE8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40760" y="1696239"/>
                <a:ext cx="523220" cy="523220"/>
              </a:xfrm>
              <a:prstGeom prst="rect">
                <a:avLst/>
              </a:prstGeom>
            </p:spPr>
          </p:pic>
          <p:pic>
            <p:nvPicPr>
              <p:cNvPr id="45" name="Graphic 44" descr="House outline">
                <a:extLst>
                  <a:ext uri="{FF2B5EF4-FFF2-40B4-BE49-F238E27FC236}">
                    <a16:creationId xmlns:a16="http://schemas.microsoft.com/office/drawing/2014/main" id="{1C76A50F-C803-DAF6-1B43-B14A66ED76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08304" y="1699494"/>
                <a:ext cx="523220" cy="523220"/>
              </a:xfrm>
              <a:prstGeom prst="rect">
                <a:avLst/>
              </a:prstGeom>
            </p:spPr>
          </p:pic>
          <p:sp>
            <p:nvSpPr>
              <p:cNvPr id="46" name="TextBox 45">
                <a:extLst>
                  <a:ext uri="{FF2B5EF4-FFF2-40B4-BE49-F238E27FC236}">
                    <a16:creationId xmlns:a16="http://schemas.microsoft.com/office/drawing/2014/main" id="{C05A0A51-D602-2611-D9DB-0603D6BB02B1}"/>
                  </a:ext>
                </a:extLst>
              </p:cNvPr>
              <p:cNvSpPr txBox="1"/>
              <p:nvPr/>
            </p:nvSpPr>
            <p:spPr>
              <a:xfrm>
                <a:off x="10224916" y="2182774"/>
                <a:ext cx="1754908" cy="307777"/>
              </a:xfrm>
              <a:prstGeom prst="rect">
                <a:avLst/>
              </a:prstGeom>
              <a:noFill/>
              <a:ln w="3175">
                <a:solidFill>
                  <a:schemeClr val="tx1"/>
                </a:solidFill>
              </a:ln>
            </p:spPr>
            <p:txBody>
              <a:bodyPr wrap="square" rtlCol="0">
                <a:spAutoFit/>
              </a:bodyPr>
              <a:lstStyle/>
              <a:p>
                <a:pPr algn="ctr"/>
                <a:r>
                  <a:rPr lang="en-US" sz="1400" dirty="0"/>
                  <a:t>Local Community</a:t>
                </a:r>
                <a:endParaRPr lang="en-AU" sz="1400" dirty="0"/>
              </a:p>
            </p:txBody>
          </p:sp>
        </p:grpSp>
        <p:sp>
          <p:nvSpPr>
            <p:cNvPr id="10" name="TextBox 9">
              <a:extLst>
                <a:ext uri="{FF2B5EF4-FFF2-40B4-BE49-F238E27FC236}">
                  <a16:creationId xmlns:a16="http://schemas.microsoft.com/office/drawing/2014/main" id="{F9512D7E-06A8-06D5-B6F7-B559AB7E83EA}"/>
                </a:ext>
              </a:extLst>
            </p:cNvPr>
            <p:cNvSpPr txBox="1"/>
            <p:nvPr/>
          </p:nvSpPr>
          <p:spPr>
            <a:xfrm>
              <a:off x="3975616" y="1862026"/>
              <a:ext cx="1754908" cy="307777"/>
            </a:xfrm>
            <a:prstGeom prst="rect">
              <a:avLst/>
            </a:prstGeom>
            <a:noFill/>
          </p:spPr>
          <p:txBody>
            <a:bodyPr wrap="square" rtlCol="0">
              <a:spAutoFit/>
            </a:bodyPr>
            <a:lstStyle/>
            <a:p>
              <a:pPr algn="ctr"/>
              <a:r>
                <a:rPr lang="en-US" sz="1400" dirty="0">
                  <a:solidFill>
                    <a:srgbClr val="FF0000"/>
                  </a:solidFill>
                </a:rPr>
                <a:t>Dust Generation</a:t>
              </a:r>
              <a:endParaRPr lang="en-AU" sz="1400" dirty="0">
                <a:solidFill>
                  <a:srgbClr val="FF0000"/>
                </a:solidFill>
              </a:endParaRPr>
            </a:p>
          </p:txBody>
        </p:sp>
        <p:sp>
          <p:nvSpPr>
            <p:cNvPr id="11" name="Arc 10">
              <a:extLst>
                <a:ext uri="{FF2B5EF4-FFF2-40B4-BE49-F238E27FC236}">
                  <a16:creationId xmlns:a16="http://schemas.microsoft.com/office/drawing/2014/main" id="{ACF4FDDF-64B1-5BAF-3DE6-289B6BD6BD59}"/>
                </a:ext>
              </a:extLst>
            </p:cNvPr>
            <p:cNvSpPr/>
            <p:nvPr/>
          </p:nvSpPr>
          <p:spPr>
            <a:xfrm rot="21049110">
              <a:off x="4848851" y="1161718"/>
              <a:ext cx="3764255" cy="2008176"/>
            </a:xfrm>
            <a:prstGeom prst="arc">
              <a:avLst>
                <a:gd name="adj1" fmla="val 12012039"/>
                <a:gd name="adj2" fmla="val 20208971"/>
              </a:avLst>
            </a:prstGeom>
            <a:ln w="15875">
              <a:solidFill>
                <a:schemeClr val="tx1"/>
              </a:solidFill>
              <a:headEnd w="med"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2" name="Arc 11">
              <a:extLst>
                <a:ext uri="{FF2B5EF4-FFF2-40B4-BE49-F238E27FC236}">
                  <a16:creationId xmlns:a16="http://schemas.microsoft.com/office/drawing/2014/main" id="{93D6AD16-2162-ED01-D3D6-DE083826A9C7}"/>
                </a:ext>
              </a:extLst>
            </p:cNvPr>
            <p:cNvSpPr/>
            <p:nvPr/>
          </p:nvSpPr>
          <p:spPr>
            <a:xfrm rot="5572473">
              <a:off x="6848482" y="2318018"/>
              <a:ext cx="2951792" cy="1980130"/>
            </a:xfrm>
            <a:prstGeom prst="arc">
              <a:avLst>
                <a:gd name="adj1" fmla="val 12994954"/>
                <a:gd name="adj2" fmla="val 19903352"/>
              </a:avLst>
            </a:prstGeom>
            <a:ln w="15875">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3" name="Freeform: Shape 12">
              <a:extLst>
                <a:ext uri="{FF2B5EF4-FFF2-40B4-BE49-F238E27FC236}">
                  <a16:creationId xmlns:a16="http://schemas.microsoft.com/office/drawing/2014/main" id="{CCEB7760-6667-2DFB-F503-AE28A8F65147}"/>
                </a:ext>
              </a:extLst>
            </p:cNvPr>
            <p:cNvSpPr/>
            <p:nvPr/>
          </p:nvSpPr>
          <p:spPr>
            <a:xfrm rot="12316431" flipH="1" flipV="1">
              <a:off x="3261084" y="3090452"/>
              <a:ext cx="280356" cy="767306"/>
            </a:xfrm>
            <a:custGeom>
              <a:avLst/>
              <a:gdLst>
                <a:gd name="connsiteX0" fmla="*/ 198094 w 280356"/>
                <a:gd name="connsiteY0" fmla="*/ 0 h 767306"/>
                <a:gd name="connsiteX1" fmla="*/ 1200 w 280356"/>
                <a:gd name="connsiteY1" fmla="*/ 195587 h 767306"/>
                <a:gd name="connsiteX2" fmla="*/ 280133 w 280356"/>
                <a:gd name="connsiteY2" fmla="*/ 376130 h 767306"/>
                <a:gd name="connsiteX3" fmla="*/ 50424 w 280356"/>
                <a:gd name="connsiteY3" fmla="*/ 541627 h 767306"/>
                <a:gd name="connsiteX4" fmla="*/ 181687 w 280356"/>
                <a:gd name="connsiteY4" fmla="*/ 767306 h 767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356" h="767306" extrusionOk="0">
                  <a:moveTo>
                    <a:pt x="198094" y="0"/>
                  </a:moveTo>
                  <a:cubicBezTo>
                    <a:pt x="88510" y="63796"/>
                    <a:pt x="-24131" y="137273"/>
                    <a:pt x="1200" y="195587"/>
                  </a:cubicBezTo>
                  <a:cubicBezTo>
                    <a:pt x="21352" y="259640"/>
                    <a:pt x="268709" y="318559"/>
                    <a:pt x="280133" y="376130"/>
                  </a:cubicBezTo>
                  <a:cubicBezTo>
                    <a:pt x="285892" y="436191"/>
                    <a:pt x="65365" y="484533"/>
                    <a:pt x="50424" y="541627"/>
                  </a:cubicBezTo>
                  <a:cubicBezTo>
                    <a:pt x="29271" y="604227"/>
                    <a:pt x="163992" y="730491"/>
                    <a:pt x="181687" y="767306"/>
                  </a:cubicBezTo>
                </a:path>
              </a:pathLst>
            </a:custGeom>
            <a:noFill/>
            <a:ln w="19050">
              <a:solidFill>
                <a:schemeClr val="tx1"/>
              </a:solidFill>
              <a:tailEnd type="triangle"/>
              <a:extLst>
                <a:ext uri="{C807C97D-BFC1-408E-A445-0C87EB9F89A2}">
                  <ask:lineSketchStyleProps xmlns:ask="http://schemas.microsoft.com/office/drawing/2018/sketchyshapes" sd="1219033472">
                    <a:custGeom>
                      <a:avLst/>
                      <a:gdLst>
                        <a:gd name="connsiteX0" fmla="*/ 111512 w 157819"/>
                        <a:gd name="connsiteY0" fmla="*/ 0 h 942109"/>
                        <a:gd name="connsiteX1" fmla="*/ 676 w 157819"/>
                        <a:gd name="connsiteY1" fmla="*/ 240145 h 942109"/>
                        <a:gd name="connsiteX2" fmla="*/ 157694 w 157819"/>
                        <a:gd name="connsiteY2" fmla="*/ 461818 h 942109"/>
                        <a:gd name="connsiteX3" fmla="*/ 28385 w 157819"/>
                        <a:gd name="connsiteY3" fmla="*/ 665018 h 942109"/>
                        <a:gd name="connsiteX4" fmla="*/ 102276 w 157819"/>
                        <a:gd name="connsiteY4" fmla="*/ 942109 h 942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19" h="942109">
                          <a:moveTo>
                            <a:pt x="111512" y="0"/>
                          </a:moveTo>
                          <a:cubicBezTo>
                            <a:pt x="52245" y="81587"/>
                            <a:pt x="-7021" y="163175"/>
                            <a:pt x="676" y="240145"/>
                          </a:cubicBezTo>
                          <a:cubicBezTo>
                            <a:pt x="8373" y="317115"/>
                            <a:pt x="153076" y="391006"/>
                            <a:pt x="157694" y="461818"/>
                          </a:cubicBezTo>
                          <a:cubicBezTo>
                            <a:pt x="162312" y="532630"/>
                            <a:pt x="37621" y="584970"/>
                            <a:pt x="28385" y="665018"/>
                          </a:cubicBezTo>
                          <a:cubicBezTo>
                            <a:pt x="19149" y="745066"/>
                            <a:pt x="88421" y="892849"/>
                            <a:pt x="102276" y="942109"/>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C4C242B6-35DF-099D-37B8-90856CAE39AA}"/>
                </a:ext>
              </a:extLst>
            </p:cNvPr>
            <p:cNvSpPr txBox="1"/>
            <p:nvPr/>
          </p:nvSpPr>
          <p:spPr>
            <a:xfrm>
              <a:off x="1786520" y="3792199"/>
              <a:ext cx="2496407" cy="523220"/>
            </a:xfrm>
            <a:prstGeom prst="rect">
              <a:avLst/>
            </a:prstGeom>
            <a:noFill/>
          </p:spPr>
          <p:txBody>
            <a:bodyPr wrap="square" rtlCol="0">
              <a:spAutoFit/>
            </a:bodyPr>
            <a:lstStyle/>
            <a:p>
              <a:pPr algn="ctr"/>
              <a:r>
                <a:rPr lang="en-US" sz="1400" dirty="0">
                  <a:solidFill>
                    <a:schemeClr val="accent6">
                      <a:lumMod val="75000"/>
                    </a:schemeClr>
                  </a:solidFill>
                </a:rPr>
                <a:t>Seepage to</a:t>
              </a:r>
              <a:br>
                <a:rPr lang="en-US" sz="1400" dirty="0">
                  <a:solidFill>
                    <a:schemeClr val="accent6">
                      <a:lumMod val="75000"/>
                    </a:schemeClr>
                  </a:solidFill>
                </a:rPr>
              </a:br>
              <a:r>
                <a:rPr lang="en-US" sz="1400" dirty="0">
                  <a:solidFill>
                    <a:schemeClr val="accent6">
                      <a:lumMod val="75000"/>
                    </a:schemeClr>
                  </a:solidFill>
                </a:rPr>
                <a:t>Groundwater</a:t>
              </a:r>
              <a:endParaRPr lang="en-AU" sz="1400" dirty="0">
                <a:solidFill>
                  <a:schemeClr val="accent6">
                    <a:lumMod val="75000"/>
                  </a:schemeClr>
                </a:solidFill>
              </a:endParaRPr>
            </a:p>
          </p:txBody>
        </p:sp>
        <p:sp>
          <p:nvSpPr>
            <p:cNvPr id="15" name="Freeform: Shape 14">
              <a:extLst>
                <a:ext uri="{FF2B5EF4-FFF2-40B4-BE49-F238E27FC236}">
                  <a16:creationId xmlns:a16="http://schemas.microsoft.com/office/drawing/2014/main" id="{A2E5106F-2FA8-0356-3A44-3A3FC3F680F9}"/>
                </a:ext>
              </a:extLst>
            </p:cNvPr>
            <p:cNvSpPr/>
            <p:nvPr/>
          </p:nvSpPr>
          <p:spPr>
            <a:xfrm>
              <a:off x="769856" y="4213888"/>
              <a:ext cx="11255889" cy="170090"/>
            </a:xfrm>
            <a:custGeom>
              <a:avLst/>
              <a:gdLst>
                <a:gd name="connsiteX0" fmla="*/ 0 w 11255889"/>
                <a:gd name="connsiteY0" fmla="*/ 120703 h 170090"/>
                <a:gd name="connsiteX1" fmla="*/ 948897 w 11255889"/>
                <a:gd name="connsiteY1" fmla="*/ 82297 h 170090"/>
                <a:gd name="connsiteX2" fmla="*/ 2274082 w 11255889"/>
                <a:gd name="connsiteY2" fmla="*/ 170082 h 170090"/>
                <a:gd name="connsiteX3" fmla="*/ 3599266 w 11255889"/>
                <a:gd name="connsiteY3" fmla="*/ 76811 h 170090"/>
                <a:gd name="connsiteX4" fmla="*/ 5137136 w 11255889"/>
                <a:gd name="connsiteY4" fmla="*/ 137163 h 170090"/>
                <a:gd name="connsiteX5" fmla="*/ 6462319 w 11255889"/>
                <a:gd name="connsiteY5" fmla="*/ 27432 h 170090"/>
                <a:gd name="connsiteX6" fmla="*/ 7967466 w 11255889"/>
                <a:gd name="connsiteY6" fmla="*/ 137163 h 170090"/>
                <a:gd name="connsiteX7" fmla="*/ 9259931 w 11255889"/>
                <a:gd name="connsiteY7" fmla="*/ 38405 h 170090"/>
                <a:gd name="connsiteX8" fmla="*/ 10585116 w 11255889"/>
                <a:gd name="connsiteY8" fmla="*/ 82297 h 170090"/>
                <a:gd name="connsiteX9" fmla="*/ 11255889 w 11255889"/>
                <a:gd name="connsiteY9" fmla="*/ 0 h 1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5889" h="170090" extrusionOk="0">
                  <a:moveTo>
                    <a:pt x="0" y="120703"/>
                  </a:moveTo>
                  <a:cubicBezTo>
                    <a:pt x="278679" y="93523"/>
                    <a:pt x="555919" y="79309"/>
                    <a:pt x="948897" y="82297"/>
                  </a:cubicBezTo>
                  <a:cubicBezTo>
                    <a:pt x="1350609" y="95305"/>
                    <a:pt x="1804800" y="171872"/>
                    <a:pt x="2274082" y="170082"/>
                  </a:cubicBezTo>
                  <a:cubicBezTo>
                    <a:pt x="2666108" y="217706"/>
                    <a:pt x="3107310" y="163989"/>
                    <a:pt x="3599266" y="76811"/>
                  </a:cubicBezTo>
                  <a:cubicBezTo>
                    <a:pt x="4054433" y="59284"/>
                    <a:pt x="4669922" y="150153"/>
                    <a:pt x="5137136" y="137163"/>
                  </a:cubicBezTo>
                  <a:cubicBezTo>
                    <a:pt x="5683726" y="137168"/>
                    <a:pt x="5992852" y="22794"/>
                    <a:pt x="6462319" y="27432"/>
                  </a:cubicBezTo>
                  <a:cubicBezTo>
                    <a:pt x="6893547" y="21231"/>
                    <a:pt x="7450302" y="183252"/>
                    <a:pt x="7967466" y="137163"/>
                  </a:cubicBezTo>
                  <a:cubicBezTo>
                    <a:pt x="8428892" y="92820"/>
                    <a:pt x="8781404" y="106267"/>
                    <a:pt x="9259931" y="38405"/>
                  </a:cubicBezTo>
                  <a:cubicBezTo>
                    <a:pt x="9702664" y="32877"/>
                    <a:pt x="10261810" y="90947"/>
                    <a:pt x="10585116" y="82297"/>
                  </a:cubicBezTo>
                  <a:cubicBezTo>
                    <a:pt x="10909304" y="74526"/>
                    <a:pt x="11092539" y="42615"/>
                    <a:pt x="11255889" y="0"/>
                  </a:cubicBezTo>
                </a:path>
              </a:pathLst>
            </a:custGeom>
            <a:noFill/>
            <a:ln w="25400">
              <a:solidFill>
                <a:schemeClr val="accent5">
                  <a:lumMod val="75000"/>
                </a:schemeClr>
              </a:solidFill>
              <a:extLst>
                <a:ext uri="{C807C97D-BFC1-408E-A445-0C87EB9F89A2}">
                  <ask:lineSketchStyleProps xmlns:ask="http://schemas.microsoft.com/office/drawing/2018/sketchyshapes" sd="1219033472">
                    <a:custGeom>
                      <a:avLst/>
                      <a:gdLst>
                        <a:gd name="connsiteX0" fmla="*/ 0 w 6354619"/>
                        <a:gd name="connsiteY0" fmla="*/ 203200 h 286340"/>
                        <a:gd name="connsiteX1" fmla="*/ 535709 w 6354619"/>
                        <a:gd name="connsiteY1" fmla="*/ 138545 h 286340"/>
                        <a:gd name="connsiteX2" fmla="*/ 1283855 w 6354619"/>
                        <a:gd name="connsiteY2" fmla="*/ 286327 h 286340"/>
                        <a:gd name="connsiteX3" fmla="*/ 2032000 w 6354619"/>
                        <a:gd name="connsiteY3" fmla="*/ 129309 h 286340"/>
                        <a:gd name="connsiteX4" fmla="*/ 2900219 w 6354619"/>
                        <a:gd name="connsiteY4" fmla="*/ 230909 h 286340"/>
                        <a:gd name="connsiteX5" fmla="*/ 3648364 w 6354619"/>
                        <a:gd name="connsiteY5" fmla="*/ 46181 h 286340"/>
                        <a:gd name="connsiteX6" fmla="*/ 4498109 w 6354619"/>
                        <a:gd name="connsiteY6" fmla="*/ 230909 h 286340"/>
                        <a:gd name="connsiteX7" fmla="*/ 5227782 w 6354619"/>
                        <a:gd name="connsiteY7" fmla="*/ 64654 h 286340"/>
                        <a:gd name="connsiteX8" fmla="*/ 5975928 w 6354619"/>
                        <a:gd name="connsiteY8" fmla="*/ 138545 h 286340"/>
                        <a:gd name="connsiteX9" fmla="*/ 6354619 w 6354619"/>
                        <a:gd name="connsiteY9" fmla="*/ 0 h 28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4619" h="286340">
                          <a:moveTo>
                            <a:pt x="0" y="203200"/>
                          </a:moveTo>
                          <a:cubicBezTo>
                            <a:pt x="160866" y="163945"/>
                            <a:pt x="321733" y="124691"/>
                            <a:pt x="535709" y="138545"/>
                          </a:cubicBezTo>
                          <a:cubicBezTo>
                            <a:pt x="749685" y="152399"/>
                            <a:pt x="1034473" y="287866"/>
                            <a:pt x="1283855" y="286327"/>
                          </a:cubicBezTo>
                          <a:cubicBezTo>
                            <a:pt x="1533237" y="284788"/>
                            <a:pt x="1762606" y="138545"/>
                            <a:pt x="2032000" y="129309"/>
                          </a:cubicBezTo>
                          <a:cubicBezTo>
                            <a:pt x="2301394" y="120073"/>
                            <a:pt x="2630825" y="244764"/>
                            <a:pt x="2900219" y="230909"/>
                          </a:cubicBezTo>
                          <a:cubicBezTo>
                            <a:pt x="3169613" y="217054"/>
                            <a:pt x="3382049" y="46181"/>
                            <a:pt x="3648364" y="46181"/>
                          </a:cubicBezTo>
                          <a:cubicBezTo>
                            <a:pt x="3914679" y="46181"/>
                            <a:pt x="4234873" y="227830"/>
                            <a:pt x="4498109" y="230909"/>
                          </a:cubicBezTo>
                          <a:cubicBezTo>
                            <a:pt x="4761345" y="233988"/>
                            <a:pt x="4981479" y="80048"/>
                            <a:pt x="5227782" y="64654"/>
                          </a:cubicBezTo>
                          <a:cubicBezTo>
                            <a:pt x="5474085" y="49260"/>
                            <a:pt x="5788122" y="149321"/>
                            <a:pt x="5975928" y="138545"/>
                          </a:cubicBezTo>
                          <a:cubicBezTo>
                            <a:pt x="6163734" y="127769"/>
                            <a:pt x="6259176" y="63884"/>
                            <a:pt x="6354619" y="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Shape 15">
              <a:extLst>
                <a:ext uri="{FF2B5EF4-FFF2-40B4-BE49-F238E27FC236}">
                  <a16:creationId xmlns:a16="http://schemas.microsoft.com/office/drawing/2014/main" id="{7F5DA680-773E-479A-5A72-34328DBFA8AB}"/>
                </a:ext>
              </a:extLst>
            </p:cNvPr>
            <p:cNvSpPr/>
            <p:nvPr/>
          </p:nvSpPr>
          <p:spPr>
            <a:xfrm>
              <a:off x="392804" y="3120127"/>
              <a:ext cx="11540577" cy="45719"/>
            </a:xfrm>
            <a:custGeom>
              <a:avLst/>
              <a:gdLst>
                <a:gd name="connsiteX0" fmla="*/ 0 w 11540577"/>
                <a:gd name="connsiteY0" fmla="*/ 32444 h 45719"/>
                <a:gd name="connsiteX1" fmla="*/ 972897 w 11540577"/>
                <a:gd name="connsiteY1" fmla="*/ 22121 h 45719"/>
                <a:gd name="connsiteX2" fmla="*/ 2331599 w 11540577"/>
                <a:gd name="connsiteY2" fmla="*/ 45716 h 45719"/>
                <a:gd name="connsiteX3" fmla="*/ 3690300 w 11540577"/>
                <a:gd name="connsiteY3" fmla="*/ 20646 h 45719"/>
                <a:gd name="connsiteX4" fmla="*/ 5267066 w 11540577"/>
                <a:gd name="connsiteY4" fmla="*/ 36868 h 45719"/>
                <a:gd name="connsiteX5" fmla="*/ 6625767 w 11540577"/>
                <a:gd name="connsiteY5" fmla="*/ 7373 h 45719"/>
                <a:gd name="connsiteX6" fmla="*/ 8168982 w 11540577"/>
                <a:gd name="connsiteY6" fmla="*/ 36868 h 45719"/>
                <a:gd name="connsiteX7" fmla="*/ 9494136 w 11540577"/>
                <a:gd name="connsiteY7" fmla="*/ 10323 h 45719"/>
                <a:gd name="connsiteX8" fmla="*/ 10852839 w 11540577"/>
                <a:gd name="connsiteY8" fmla="*/ 22121 h 45719"/>
                <a:gd name="connsiteX9" fmla="*/ 11540577 w 11540577"/>
                <a:gd name="connsiteY9"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40577" h="45719" fill="none" extrusionOk="0">
                  <a:moveTo>
                    <a:pt x="0" y="32444"/>
                  </a:moveTo>
                  <a:cubicBezTo>
                    <a:pt x="295333" y="30919"/>
                    <a:pt x="587245" y="50456"/>
                    <a:pt x="972897" y="22121"/>
                  </a:cubicBezTo>
                  <a:cubicBezTo>
                    <a:pt x="1365343" y="30258"/>
                    <a:pt x="1916854" y="92701"/>
                    <a:pt x="2331599" y="45716"/>
                  </a:cubicBezTo>
                  <a:cubicBezTo>
                    <a:pt x="2802970" y="29299"/>
                    <a:pt x="3202628" y="14722"/>
                    <a:pt x="3690300" y="20646"/>
                  </a:cubicBezTo>
                  <a:cubicBezTo>
                    <a:pt x="4122443" y="28548"/>
                    <a:pt x="4707498" y="-9442"/>
                    <a:pt x="5267066" y="36868"/>
                  </a:cubicBezTo>
                  <a:cubicBezTo>
                    <a:pt x="5708706" y="31277"/>
                    <a:pt x="6117208" y="-43396"/>
                    <a:pt x="6625767" y="7373"/>
                  </a:cubicBezTo>
                  <a:cubicBezTo>
                    <a:pt x="7110779" y="-11020"/>
                    <a:pt x="7679947" y="42784"/>
                    <a:pt x="8168982" y="36868"/>
                  </a:cubicBezTo>
                  <a:cubicBezTo>
                    <a:pt x="8608046" y="107089"/>
                    <a:pt x="9094415" y="48143"/>
                    <a:pt x="9494136" y="10323"/>
                  </a:cubicBezTo>
                  <a:cubicBezTo>
                    <a:pt x="9940856" y="21859"/>
                    <a:pt x="10519982" y="18967"/>
                    <a:pt x="10852839" y="22121"/>
                  </a:cubicBezTo>
                  <a:cubicBezTo>
                    <a:pt x="11191197" y="24711"/>
                    <a:pt x="11342120" y="11540"/>
                    <a:pt x="11540577" y="0"/>
                  </a:cubicBezTo>
                </a:path>
                <a:path w="11540577" h="45719" stroke="0" extrusionOk="0">
                  <a:moveTo>
                    <a:pt x="0" y="32444"/>
                  </a:moveTo>
                  <a:cubicBezTo>
                    <a:pt x="262589" y="7944"/>
                    <a:pt x="577016" y="22641"/>
                    <a:pt x="972897" y="22121"/>
                  </a:cubicBezTo>
                  <a:cubicBezTo>
                    <a:pt x="1371683" y="26477"/>
                    <a:pt x="1830979" y="47479"/>
                    <a:pt x="2331599" y="45716"/>
                  </a:cubicBezTo>
                  <a:cubicBezTo>
                    <a:pt x="2758462" y="70899"/>
                    <a:pt x="3199172" y="32527"/>
                    <a:pt x="3690300" y="20646"/>
                  </a:cubicBezTo>
                  <a:cubicBezTo>
                    <a:pt x="4119098" y="-13900"/>
                    <a:pt x="4832179" y="65052"/>
                    <a:pt x="5267066" y="36868"/>
                  </a:cubicBezTo>
                  <a:cubicBezTo>
                    <a:pt x="5798647" y="39678"/>
                    <a:pt x="6170984" y="-52042"/>
                    <a:pt x="6625767" y="7373"/>
                  </a:cubicBezTo>
                  <a:cubicBezTo>
                    <a:pt x="7050800" y="-1604"/>
                    <a:pt x="7680965" y="45749"/>
                    <a:pt x="8168982" y="36868"/>
                  </a:cubicBezTo>
                  <a:cubicBezTo>
                    <a:pt x="8638784" y="-41398"/>
                    <a:pt x="9016540" y="54871"/>
                    <a:pt x="9494136" y="10323"/>
                  </a:cubicBezTo>
                  <a:cubicBezTo>
                    <a:pt x="9975075" y="26692"/>
                    <a:pt x="10525487" y="27140"/>
                    <a:pt x="10852839" y="22121"/>
                  </a:cubicBezTo>
                  <a:cubicBezTo>
                    <a:pt x="11180808" y="18281"/>
                    <a:pt x="11371987" y="14080"/>
                    <a:pt x="11540577" y="0"/>
                  </a:cubicBezTo>
                </a:path>
              </a:pathLst>
            </a:custGeom>
            <a:blipFill>
              <a:blip r:embed="rId8"/>
              <a:tile tx="0" ty="0" sx="100000" sy="100000" flip="none" algn="tl"/>
            </a:blipFill>
            <a:ln w="25400">
              <a:solidFill>
                <a:schemeClr val="accent4">
                  <a:lumMod val="75000"/>
                </a:schemeClr>
              </a:solidFill>
              <a:extLst>
                <a:ext uri="{C807C97D-BFC1-408E-A445-0C87EB9F89A2}">
                  <ask:lineSketchStyleProps xmlns:ask="http://schemas.microsoft.com/office/drawing/2018/sketchyshapes" sd="1219033472">
                    <a:custGeom>
                      <a:avLst/>
                      <a:gdLst>
                        <a:gd name="connsiteX0" fmla="*/ 0 w 6354619"/>
                        <a:gd name="connsiteY0" fmla="*/ 203200 h 286340"/>
                        <a:gd name="connsiteX1" fmla="*/ 535709 w 6354619"/>
                        <a:gd name="connsiteY1" fmla="*/ 138545 h 286340"/>
                        <a:gd name="connsiteX2" fmla="*/ 1283855 w 6354619"/>
                        <a:gd name="connsiteY2" fmla="*/ 286327 h 286340"/>
                        <a:gd name="connsiteX3" fmla="*/ 2032000 w 6354619"/>
                        <a:gd name="connsiteY3" fmla="*/ 129309 h 286340"/>
                        <a:gd name="connsiteX4" fmla="*/ 2900219 w 6354619"/>
                        <a:gd name="connsiteY4" fmla="*/ 230909 h 286340"/>
                        <a:gd name="connsiteX5" fmla="*/ 3648364 w 6354619"/>
                        <a:gd name="connsiteY5" fmla="*/ 46181 h 286340"/>
                        <a:gd name="connsiteX6" fmla="*/ 4498109 w 6354619"/>
                        <a:gd name="connsiteY6" fmla="*/ 230909 h 286340"/>
                        <a:gd name="connsiteX7" fmla="*/ 5227782 w 6354619"/>
                        <a:gd name="connsiteY7" fmla="*/ 64654 h 286340"/>
                        <a:gd name="connsiteX8" fmla="*/ 5975928 w 6354619"/>
                        <a:gd name="connsiteY8" fmla="*/ 138545 h 286340"/>
                        <a:gd name="connsiteX9" fmla="*/ 6354619 w 6354619"/>
                        <a:gd name="connsiteY9" fmla="*/ 0 h 28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4619" h="286340">
                          <a:moveTo>
                            <a:pt x="0" y="203200"/>
                          </a:moveTo>
                          <a:cubicBezTo>
                            <a:pt x="160866" y="163945"/>
                            <a:pt x="321733" y="124691"/>
                            <a:pt x="535709" y="138545"/>
                          </a:cubicBezTo>
                          <a:cubicBezTo>
                            <a:pt x="749685" y="152399"/>
                            <a:pt x="1034473" y="287866"/>
                            <a:pt x="1283855" y="286327"/>
                          </a:cubicBezTo>
                          <a:cubicBezTo>
                            <a:pt x="1533237" y="284788"/>
                            <a:pt x="1762606" y="138545"/>
                            <a:pt x="2032000" y="129309"/>
                          </a:cubicBezTo>
                          <a:cubicBezTo>
                            <a:pt x="2301394" y="120073"/>
                            <a:pt x="2630825" y="244764"/>
                            <a:pt x="2900219" y="230909"/>
                          </a:cubicBezTo>
                          <a:cubicBezTo>
                            <a:pt x="3169613" y="217054"/>
                            <a:pt x="3382049" y="46181"/>
                            <a:pt x="3648364" y="46181"/>
                          </a:cubicBezTo>
                          <a:cubicBezTo>
                            <a:pt x="3914679" y="46181"/>
                            <a:pt x="4234873" y="227830"/>
                            <a:pt x="4498109" y="230909"/>
                          </a:cubicBezTo>
                          <a:cubicBezTo>
                            <a:pt x="4761345" y="233988"/>
                            <a:pt x="4981479" y="80048"/>
                            <a:pt x="5227782" y="64654"/>
                          </a:cubicBezTo>
                          <a:cubicBezTo>
                            <a:pt x="5474085" y="49260"/>
                            <a:pt x="5788122" y="149321"/>
                            <a:pt x="5975928" y="138545"/>
                          </a:cubicBezTo>
                          <a:cubicBezTo>
                            <a:pt x="6163734" y="127769"/>
                            <a:pt x="6259176" y="63884"/>
                            <a:pt x="6354619" y="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8DD4A6F0-36AE-649B-3242-702AE2580FEC}"/>
                </a:ext>
              </a:extLst>
            </p:cNvPr>
            <p:cNvSpPr/>
            <p:nvPr/>
          </p:nvSpPr>
          <p:spPr>
            <a:xfrm>
              <a:off x="7996869" y="2737110"/>
              <a:ext cx="56570" cy="19344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7" descr="Leaky Tap outline">
              <a:extLst>
                <a:ext uri="{FF2B5EF4-FFF2-40B4-BE49-F238E27FC236}">
                  <a16:creationId xmlns:a16="http://schemas.microsoft.com/office/drawing/2014/main" id="{0112DA2C-6D10-9D42-AA4C-6553A7D6CD9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06429" y="2606245"/>
              <a:ext cx="450813" cy="450813"/>
            </a:xfrm>
            <a:prstGeom prst="rect">
              <a:avLst/>
            </a:prstGeom>
          </p:spPr>
        </p:pic>
        <p:sp>
          <p:nvSpPr>
            <p:cNvPr id="19" name="TextBox 18">
              <a:extLst>
                <a:ext uri="{FF2B5EF4-FFF2-40B4-BE49-F238E27FC236}">
                  <a16:creationId xmlns:a16="http://schemas.microsoft.com/office/drawing/2014/main" id="{7BF379AA-255D-C8BC-5F20-B425820BCDEA}"/>
                </a:ext>
              </a:extLst>
            </p:cNvPr>
            <p:cNvSpPr txBox="1"/>
            <p:nvPr/>
          </p:nvSpPr>
          <p:spPr>
            <a:xfrm>
              <a:off x="7890489" y="3379024"/>
              <a:ext cx="1521121" cy="523220"/>
            </a:xfrm>
            <a:prstGeom prst="rect">
              <a:avLst/>
            </a:prstGeom>
            <a:noFill/>
          </p:spPr>
          <p:txBody>
            <a:bodyPr wrap="square" rtlCol="0">
              <a:spAutoFit/>
            </a:bodyPr>
            <a:lstStyle/>
            <a:p>
              <a:pPr algn="ctr"/>
              <a:r>
                <a:rPr lang="en-US" sz="1400" dirty="0">
                  <a:solidFill>
                    <a:srgbClr val="FF0000"/>
                  </a:solidFill>
                </a:rPr>
                <a:t>Groundwater</a:t>
              </a:r>
              <a:br>
                <a:rPr lang="en-US" sz="1400" dirty="0">
                  <a:solidFill>
                    <a:srgbClr val="FF0000"/>
                  </a:solidFill>
                </a:rPr>
              </a:br>
              <a:r>
                <a:rPr lang="en-US" sz="1400" dirty="0">
                  <a:solidFill>
                    <a:srgbClr val="FF0000"/>
                  </a:solidFill>
                </a:rPr>
                <a:t>Use</a:t>
              </a:r>
              <a:endParaRPr lang="en-AU" sz="1400" dirty="0">
                <a:solidFill>
                  <a:srgbClr val="FF0000"/>
                </a:solidFill>
              </a:endParaRPr>
            </a:p>
          </p:txBody>
        </p:sp>
        <p:sp>
          <p:nvSpPr>
            <p:cNvPr id="20" name="TextBox 19">
              <a:extLst>
                <a:ext uri="{FF2B5EF4-FFF2-40B4-BE49-F238E27FC236}">
                  <a16:creationId xmlns:a16="http://schemas.microsoft.com/office/drawing/2014/main" id="{EA9187FA-E515-8252-B563-521B03718D8F}"/>
                </a:ext>
              </a:extLst>
            </p:cNvPr>
            <p:cNvSpPr txBox="1"/>
            <p:nvPr/>
          </p:nvSpPr>
          <p:spPr>
            <a:xfrm>
              <a:off x="7752590" y="1876670"/>
              <a:ext cx="2347621" cy="430887"/>
            </a:xfrm>
            <a:prstGeom prst="rect">
              <a:avLst/>
            </a:prstGeom>
            <a:noFill/>
          </p:spPr>
          <p:txBody>
            <a:bodyPr wrap="square" rtlCol="0">
              <a:spAutoFit/>
            </a:bodyPr>
            <a:lstStyle/>
            <a:p>
              <a:pPr algn="ctr"/>
              <a:r>
                <a:rPr lang="en-US" sz="1100" dirty="0"/>
                <a:t>Inhalation of dust</a:t>
              </a:r>
            </a:p>
            <a:p>
              <a:pPr algn="ctr"/>
              <a:r>
                <a:rPr lang="en-US" sz="1100" dirty="0"/>
                <a:t>Ingestion of groundwater</a:t>
              </a:r>
              <a:endParaRPr lang="en-AU" sz="1100" dirty="0"/>
            </a:p>
          </p:txBody>
        </p:sp>
        <p:pic>
          <p:nvPicPr>
            <p:cNvPr id="21" name="Graphic 20" descr="Construction worker female outline">
              <a:extLst>
                <a:ext uri="{FF2B5EF4-FFF2-40B4-BE49-F238E27FC236}">
                  <a16:creationId xmlns:a16="http://schemas.microsoft.com/office/drawing/2014/main" id="{5279DDF2-0F6D-108C-565F-D2E273D034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6932" y="1716238"/>
              <a:ext cx="523220" cy="523220"/>
            </a:xfrm>
            <a:prstGeom prst="rect">
              <a:avLst/>
            </a:prstGeom>
          </p:spPr>
        </p:pic>
        <p:pic>
          <p:nvPicPr>
            <p:cNvPr id="22" name="Graphic 21" descr="Construction worker male outline">
              <a:extLst>
                <a:ext uri="{FF2B5EF4-FFF2-40B4-BE49-F238E27FC236}">
                  <a16:creationId xmlns:a16="http://schemas.microsoft.com/office/drawing/2014/main" id="{83396EDB-4133-28B9-07D0-69ECDB3B3E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9856" y="1708604"/>
              <a:ext cx="523220" cy="523220"/>
            </a:xfrm>
            <a:prstGeom prst="rect">
              <a:avLst/>
            </a:prstGeom>
          </p:spPr>
        </p:pic>
        <p:sp>
          <p:nvSpPr>
            <p:cNvPr id="23" name="Arc 22">
              <a:extLst>
                <a:ext uri="{FF2B5EF4-FFF2-40B4-BE49-F238E27FC236}">
                  <a16:creationId xmlns:a16="http://schemas.microsoft.com/office/drawing/2014/main" id="{6F84AFFF-5A17-1A33-66BC-E79845552069}"/>
                </a:ext>
              </a:extLst>
            </p:cNvPr>
            <p:cNvSpPr/>
            <p:nvPr/>
          </p:nvSpPr>
          <p:spPr>
            <a:xfrm>
              <a:off x="1388762" y="1861947"/>
              <a:ext cx="2586854" cy="1498441"/>
            </a:xfrm>
            <a:prstGeom prst="arc">
              <a:avLst>
                <a:gd name="adj1" fmla="val 12030363"/>
                <a:gd name="adj2" fmla="val 20753159"/>
              </a:avLst>
            </a:prstGeom>
            <a:ln w="15875">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4" name="TextBox 23">
              <a:extLst>
                <a:ext uri="{FF2B5EF4-FFF2-40B4-BE49-F238E27FC236}">
                  <a16:creationId xmlns:a16="http://schemas.microsoft.com/office/drawing/2014/main" id="{66A7570C-11B8-6711-CD0D-207680C66736}"/>
                </a:ext>
              </a:extLst>
            </p:cNvPr>
            <p:cNvSpPr txBox="1"/>
            <p:nvPr/>
          </p:nvSpPr>
          <p:spPr>
            <a:xfrm>
              <a:off x="1590816" y="1954518"/>
              <a:ext cx="2200005" cy="307777"/>
            </a:xfrm>
            <a:prstGeom prst="rect">
              <a:avLst/>
            </a:prstGeom>
            <a:noFill/>
          </p:spPr>
          <p:txBody>
            <a:bodyPr wrap="square" rtlCol="0">
              <a:spAutoFit/>
            </a:bodyPr>
            <a:lstStyle/>
            <a:p>
              <a:pPr algn="ctr"/>
              <a:r>
                <a:rPr lang="en-US" sz="1400" dirty="0">
                  <a:solidFill>
                    <a:srgbClr val="FF0000"/>
                  </a:solidFill>
                </a:rPr>
                <a:t>Gamma Radiation</a:t>
              </a:r>
              <a:endParaRPr lang="en-AU" sz="1400" dirty="0">
                <a:solidFill>
                  <a:srgbClr val="FF0000"/>
                </a:solidFill>
              </a:endParaRPr>
            </a:p>
          </p:txBody>
        </p:sp>
        <p:sp>
          <p:nvSpPr>
            <p:cNvPr id="25" name="TextBox 24">
              <a:extLst>
                <a:ext uri="{FF2B5EF4-FFF2-40B4-BE49-F238E27FC236}">
                  <a16:creationId xmlns:a16="http://schemas.microsoft.com/office/drawing/2014/main" id="{89771290-4478-624E-87FC-652ED4B9ED84}"/>
                </a:ext>
              </a:extLst>
            </p:cNvPr>
            <p:cNvSpPr txBox="1"/>
            <p:nvPr/>
          </p:nvSpPr>
          <p:spPr>
            <a:xfrm>
              <a:off x="72669" y="2214975"/>
              <a:ext cx="1470902" cy="307777"/>
            </a:xfrm>
            <a:prstGeom prst="rect">
              <a:avLst/>
            </a:prstGeom>
            <a:noFill/>
            <a:ln w="3175">
              <a:solidFill>
                <a:schemeClr val="tx1"/>
              </a:solidFill>
            </a:ln>
          </p:spPr>
          <p:txBody>
            <a:bodyPr wrap="square" rtlCol="0">
              <a:spAutoFit/>
            </a:bodyPr>
            <a:lstStyle/>
            <a:p>
              <a:pPr algn="ctr"/>
              <a:r>
                <a:rPr lang="en-US" sz="1400" dirty="0"/>
                <a:t>Mine Workers</a:t>
              </a:r>
              <a:endParaRPr lang="en-AU" sz="1400" dirty="0"/>
            </a:p>
          </p:txBody>
        </p:sp>
        <p:sp>
          <p:nvSpPr>
            <p:cNvPr id="27" name="Arc 26">
              <a:extLst>
                <a:ext uri="{FF2B5EF4-FFF2-40B4-BE49-F238E27FC236}">
                  <a16:creationId xmlns:a16="http://schemas.microsoft.com/office/drawing/2014/main" id="{A4159D43-6488-C806-8A60-5485D0731F01}"/>
                </a:ext>
              </a:extLst>
            </p:cNvPr>
            <p:cNvSpPr/>
            <p:nvPr/>
          </p:nvSpPr>
          <p:spPr>
            <a:xfrm>
              <a:off x="809803" y="2268214"/>
              <a:ext cx="3535844" cy="1104003"/>
            </a:xfrm>
            <a:prstGeom prst="arc">
              <a:avLst>
                <a:gd name="adj1" fmla="val 12309542"/>
                <a:gd name="adj2" fmla="val 20591816"/>
              </a:avLst>
            </a:prstGeom>
            <a:ln w="15875">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0" name="TextBox 29">
              <a:extLst>
                <a:ext uri="{FF2B5EF4-FFF2-40B4-BE49-F238E27FC236}">
                  <a16:creationId xmlns:a16="http://schemas.microsoft.com/office/drawing/2014/main" id="{E85AB852-5B20-4532-60F3-B56849A44A6D}"/>
                </a:ext>
              </a:extLst>
            </p:cNvPr>
            <p:cNvSpPr txBox="1"/>
            <p:nvPr/>
          </p:nvSpPr>
          <p:spPr>
            <a:xfrm>
              <a:off x="44872" y="4343984"/>
              <a:ext cx="2496407" cy="738664"/>
            </a:xfrm>
            <a:prstGeom prst="rect">
              <a:avLst/>
            </a:prstGeom>
            <a:noFill/>
          </p:spPr>
          <p:txBody>
            <a:bodyPr wrap="square" rtlCol="0">
              <a:spAutoFit/>
            </a:bodyPr>
            <a:lstStyle/>
            <a:p>
              <a:r>
                <a:rPr lang="en-US" sz="1400" dirty="0"/>
                <a:t>Key:</a:t>
              </a:r>
            </a:p>
            <a:p>
              <a:r>
                <a:rPr lang="en-US" sz="1400" dirty="0">
                  <a:solidFill>
                    <a:schemeClr val="accent6">
                      <a:lumMod val="75000"/>
                    </a:schemeClr>
                  </a:solidFill>
                </a:rPr>
                <a:t>Environmental Pathway</a:t>
              </a:r>
            </a:p>
            <a:p>
              <a:r>
                <a:rPr lang="en-US" sz="1400" dirty="0">
                  <a:solidFill>
                    <a:srgbClr val="FF0000"/>
                  </a:solidFill>
                </a:rPr>
                <a:t>Human Health Pathway</a:t>
              </a:r>
              <a:endParaRPr lang="en-AU" sz="1400" dirty="0">
                <a:solidFill>
                  <a:srgbClr val="FF0000"/>
                </a:solidFill>
              </a:endParaRPr>
            </a:p>
          </p:txBody>
        </p:sp>
        <p:sp>
          <p:nvSpPr>
            <p:cNvPr id="31" name="Freeform: Shape 30">
              <a:extLst>
                <a:ext uri="{FF2B5EF4-FFF2-40B4-BE49-F238E27FC236}">
                  <a16:creationId xmlns:a16="http://schemas.microsoft.com/office/drawing/2014/main" id="{0586E3B6-BD44-7BAC-B1D5-33DD92BF5CCD}"/>
                </a:ext>
              </a:extLst>
            </p:cNvPr>
            <p:cNvSpPr/>
            <p:nvPr/>
          </p:nvSpPr>
          <p:spPr>
            <a:xfrm rot="10800000">
              <a:off x="11334419" y="3218646"/>
              <a:ext cx="140125" cy="921120"/>
            </a:xfrm>
            <a:custGeom>
              <a:avLst/>
              <a:gdLst>
                <a:gd name="connsiteX0" fmla="*/ 99009 w 140125"/>
                <a:gd name="connsiteY0" fmla="*/ 0 h 921120"/>
                <a:gd name="connsiteX1" fmla="*/ 600 w 140125"/>
                <a:gd name="connsiteY1" fmla="*/ 234794 h 921120"/>
                <a:gd name="connsiteX2" fmla="*/ 140014 w 140125"/>
                <a:gd name="connsiteY2" fmla="*/ 451529 h 921120"/>
                <a:gd name="connsiteX3" fmla="*/ 25202 w 140125"/>
                <a:gd name="connsiteY3" fmla="*/ 650202 h 921120"/>
                <a:gd name="connsiteX4" fmla="*/ 90809 w 140125"/>
                <a:gd name="connsiteY4" fmla="*/ 921120 h 92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25" h="921120" extrusionOk="0">
                  <a:moveTo>
                    <a:pt x="99009" y="0"/>
                  </a:moveTo>
                  <a:cubicBezTo>
                    <a:pt x="40687" y="76253"/>
                    <a:pt x="-16295" y="163315"/>
                    <a:pt x="600" y="234794"/>
                  </a:cubicBezTo>
                  <a:cubicBezTo>
                    <a:pt x="19411" y="312571"/>
                    <a:pt x="131977" y="382419"/>
                    <a:pt x="140014" y="451529"/>
                  </a:cubicBezTo>
                  <a:cubicBezTo>
                    <a:pt x="132986" y="531630"/>
                    <a:pt x="31091" y="584718"/>
                    <a:pt x="25202" y="650202"/>
                  </a:cubicBezTo>
                  <a:cubicBezTo>
                    <a:pt x="8408" y="723764"/>
                    <a:pt x="79775" y="873563"/>
                    <a:pt x="90809" y="921120"/>
                  </a:cubicBezTo>
                </a:path>
              </a:pathLst>
            </a:custGeom>
            <a:noFill/>
            <a:ln w="19050">
              <a:solidFill>
                <a:schemeClr val="tx1"/>
              </a:solidFill>
              <a:tailEnd type="triangle"/>
              <a:extLst>
                <a:ext uri="{C807C97D-BFC1-408E-A445-0C87EB9F89A2}">
                  <ask:lineSketchStyleProps xmlns:ask="http://schemas.microsoft.com/office/drawing/2018/sketchyshapes" sd="1219033472">
                    <a:custGeom>
                      <a:avLst/>
                      <a:gdLst>
                        <a:gd name="connsiteX0" fmla="*/ 111512 w 157819"/>
                        <a:gd name="connsiteY0" fmla="*/ 0 h 942109"/>
                        <a:gd name="connsiteX1" fmla="*/ 676 w 157819"/>
                        <a:gd name="connsiteY1" fmla="*/ 240145 h 942109"/>
                        <a:gd name="connsiteX2" fmla="*/ 157694 w 157819"/>
                        <a:gd name="connsiteY2" fmla="*/ 461818 h 942109"/>
                        <a:gd name="connsiteX3" fmla="*/ 28385 w 157819"/>
                        <a:gd name="connsiteY3" fmla="*/ 665018 h 942109"/>
                        <a:gd name="connsiteX4" fmla="*/ 102276 w 157819"/>
                        <a:gd name="connsiteY4" fmla="*/ 942109 h 942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19" h="942109">
                          <a:moveTo>
                            <a:pt x="111512" y="0"/>
                          </a:moveTo>
                          <a:cubicBezTo>
                            <a:pt x="52245" y="81587"/>
                            <a:pt x="-7021" y="163175"/>
                            <a:pt x="676" y="240145"/>
                          </a:cubicBezTo>
                          <a:cubicBezTo>
                            <a:pt x="8373" y="317115"/>
                            <a:pt x="153076" y="391006"/>
                            <a:pt x="157694" y="461818"/>
                          </a:cubicBezTo>
                          <a:cubicBezTo>
                            <a:pt x="162312" y="532630"/>
                            <a:pt x="37621" y="584970"/>
                            <a:pt x="28385" y="665018"/>
                          </a:cubicBezTo>
                          <a:cubicBezTo>
                            <a:pt x="19149" y="745066"/>
                            <a:pt x="88421" y="892849"/>
                            <a:pt x="102276" y="942109"/>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2C7C8BA2-088C-7E91-0B4E-5A6A39C371AF}"/>
                </a:ext>
              </a:extLst>
            </p:cNvPr>
            <p:cNvSpPr txBox="1"/>
            <p:nvPr/>
          </p:nvSpPr>
          <p:spPr>
            <a:xfrm>
              <a:off x="9387212" y="3833654"/>
              <a:ext cx="2064243" cy="307777"/>
            </a:xfrm>
            <a:prstGeom prst="rect">
              <a:avLst/>
            </a:prstGeom>
            <a:noFill/>
          </p:spPr>
          <p:txBody>
            <a:bodyPr wrap="square" rtlCol="0">
              <a:spAutoFit/>
            </a:bodyPr>
            <a:lstStyle/>
            <a:p>
              <a:pPr algn="ctr"/>
              <a:r>
                <a:rPr lang="en-US" sz="1400" dirty="0">
                  <a:solidFill>
                    <a:schemeClr val="accent6">
                      <a:lumMod val="75000"/>
                    </a:schemeClr>
                  </a:solidFill>
                </a:rPr>
                <a:t>Uptake by local  plants</a:t>
              </a:r>
              <a:endParaRPr lang="en-AU" sz="1400" dirty="0">
                <a:solidFill>
                  <a:schemeClr val="accent6">
                    <a:lumMod val="75000"/>
                  </a:schemeClr>
                </a:solidFill>
              </a:endParaRPr>
            </a:p>
          </p:txBody>
        </p:sp>
        <p:sp>
          <p:nvSpPr>
            <p:cNvPr id="33" name="Arc 32">
              <a:extLst>
                <a:ext uri="{FF2B5EF4-FFF2-40B4-BE49-F238E27FC236}">
                  <a16:creationId xmlns:a16="http://schemas.microsoft.com/office/drawing/2014/main" id="{0E896957-2762-D50D-761A-0557DF9F4CC4}"/>
                </a:ext>
              </a:extLst>
            </p:cNvPr>
            <p:cNvSpPr/>
            <p:nvPr/>
          </p:nvSpPr>
          <p:spPr>
            <a:xfrm>
              <a:off x="1033856" y="983787"/>
              <a:ext cx="3839764" cy="2423294"/>
            </a:xfrm>
            <a:prstGeom prst="arc">
              <a:avLst>
                <a:gd name="adj1" fmla="val 11966433"/>
                <a:gd name="adj2" fmla="val 20925943"/>
              </a:avLst>
            </a:prstGeom>
            <a:ln w="15875">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4" name="Arc 33">
              <a:extLst>
                <a:ext uri="{FF2B5EF4-FFF2-40B4-BE49-F238E27FC236}">
                  <a16:creationId xmlns:a16="http://schemas.microsoft.com/office/drawing/2014/main" id="{CC1C74F7-6A07-122A-1418-EBDE2A278B10}"/>
                </a:ext>
              </a:extLst>
            </p:cNvPr>
            <p:cNvSpPr/>
            <p:nvPr/>
          </p:nvSpPr>
          <p:spPr>
            <a:xfrm rot="21049110">
              <a:off x="5793169" y="1748380"/>
              <a:ext cx="1678513" cy="2008176"/>
            </a:xfrm>
            <a:prstGeom prst="arc">
              <a:avLst>
                <a:gd name="adj1" fmla="val 18777120"/>
                <a:gd name="adj2" fmla="val 1107744"/>
              </a:avLst>
            </a:prstGeom>
            <a:ln w="15875">
              <a:solidFill>
                <a:schemeClr val="tx1"/>
              </a:solidFill>
              <a:headEnd w="med"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5" name="TextBox 34">
              <a:extLst>
                <a:ext uri="{FF2B5EF4-FFF2-40B4-BE49-F238E27FC236}">
                  <a16:creationId xmlns:a16="http://schemas.microsoft.com/office/drawing/2014/main" id="{DF926858-5DAA-A519-A83A-8F4F0C2625E0}"/>
                </a:ext>
              </a:extLst>
            </p:cNvPr>
            <p:cNvSpPr txBox="1"/>
            <p:nvPr/>
          </p:nvSpPr>
          <p:spPr>
            <a:xfrm>
              <a:off x="6207760" y="2244575"/>
              <a:ext cx="1235503" cy="523220"/>
            </a:xfrm>
            <a:prstGeom prst="rect">
              <a:avLst/>
            </a:prstGeom>
            <a:noFill/>
          </p:spPr>
          <p:txBody>
            <a:bodyPr wrap="square" rtlCol="0">
              <a:spAutoFit/>
            </a:bodyPr>
            <a:lstStyle/>
            <a:p>
              <a:pPr algn="ctr"/>
              <a:r>
                <a:rPr lang="en-US" sz="1400" dirty="0">
                  <a:solidFill>
                    <a:schemeClr val="accent6">
                      <a:lumMod val="75000"/>
                    </a:schemeClr>
                  </a:solidFill>
                </a:rPr>
                <a:t>Deposition onto soils</a:t>
              </a:r>
              <a:endParaRPr lang="en-AU" sz="1400" dirty="0">
                <a:solidFill>
                  <a:schemeClr val="accent6">
                    <a:lumMod val="75000"/>
                  </a:schemeClr>
                </a:solidFill>
              </a:endParaRPr>
            </a:p>
          </p:txBody>
        </p:sp>
        <p:pic>
          <p:nvPicPr>
            <p:cNvPr id="36" name="Graphic 35" descr="Plant With Roots outline">
              <a:extLst>
                <a:ext uri="{FF2B5EF4-FFF2-40B4-BE49-F238E27FC236}">
                  <a16:creationId xmlns:a16="http://schemas.microsoft.com/office/drawing/2014/main" id="{4448256B-CA7B-1781-BE4D-2321E47DFD1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88979" y="2555686"/>
              <a:ext cx="811366" cy="811366"/>
            </a:xfrm>
            <a:prstGeom prst="rect">
              <a:avLst/>
            </a:prstGeom>
          </p:spPr>
        </p:pic>
        <p:pic>
          <p:nvPicPr>
            <p:cNvPr id="37" name="Graphic 36" descr="Withering Tree outline">
              <a:extLst>
                <a:ext uri="{FF2B5EF4-FFF2-40B4-BE49-F238E27FC236}">
                  <a16:creationId xmlns:a16="http://schemas.microsoft.com/office/drawing/2014/main" id="{8E099146-5D9B-5F4E-AB41-D1EB88A0F0A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514720" y="2181718"/>
              <a:ext cx="1197306" cy="1197306"/>
            </a:xfrm>
            <a:prstGeom prst="rect">
              <a:avLst/>
            </a:prstGeom>
          </p:spPr>
        </p:pic>
        <p:sp>
          <p:nvSpPr>
            <p:cNvPr id="38" name="TextBox 37">
              <a:extLst>
                <a:ext uri="{FF2B5EF4-FFF2-40B4-BE49-F238E27FC236}">
                  <a16:creationId xmlns:a16="http://schemas.microsoft.com/office/drawing/2014/main" id="{52F8D591-0488-BC9B-8274-127BE58C0C04}"/>
                </a:ext>
              </a:extLst>
            </p:cNvPr>
            <p:cNvSpPr txBox="1"/>
            <p:nvPr/>
          </p:nvSpPr>
          <p:spPr>
            <a:xfrm>
              <a:off x="6182396" y="2897060"/>
              <a:ext cx="1671520" cy="261610"/>
            </a:xfrm>
            <a:prstGeom prst="rect">
              <a:avLst/>
            </a:prstGeom>
            <a:noFill/>
          </p:spPr>
          <p:txBody>
            <a:bodyPr wrap="square" rtlCol="0">
              <a:spAutoFit/>
            </a:bodyPr>
            <a:lstStyle/>
            <a:p>
              <a:pPr algn="ctr"/>
              <a:r>
                <a:rPr lang="en-US" sz="1100" dirty="0"/>
                <a:t>Contamination of soils</a:t>
              </a:r>
              <a:endParaRPr lang="en-AU" sz="1100" dirty="0"/>
            </a:p>
          </p:txBody>
        </p:sp>
        <p:sp>
          <p:nvSpPr>
            <p:cNvPr id="39" name="TextBox 38">
              <a:extLst>
                <a:ext uri="{FF2B5EF4-FFF2-40B4-BE49-F238E27FC236}">
                  <a16:creationId xmlns:a16="http://schemas.microsoft.com/office/drawing/2014/main" id="{9B5915D7-77AA-DD65-F176-62BAAF962582}"/>
                </a:ext>
              </a:extLst>
            </p:cNvPr>
            <p:cNvSpPr txBox="1"/>
            <p:nvPr/>
          </p:nvSpPr>
          <p:spPr>
            <a:xfrm>
              <a:off x="6927" y="1429105"/>
              <a:ext cx="1470752" cy="261610"/>
            </a:xfrm>
            <a:prstGeom prst="rect">
              <a:avLst/>
            </a:prstGeom>
            <a:noFill/>
          </p:spPr>
          <p:txBody>
            <a:bodyPr wrap="square" rtlCol="0">
              <a:spAutoFit/>
            </a:bodyPr>
            <a:lstStyle/>
            <a:p>
              <a:r>
                <a:rPr lang="en-US" sz="1100" dirty="0"/>
                <a:t>Inhalation of dust</a:t>
              </a:r>
            </a:p>
          </p:txBody>
        </p:sp>
        <p:sp>
          <p:nvSpPr>
            <p:cNvPr id="40" name="TextBox 39">
              <a:extLst>
                <a:ext uri="{FF2B5EF4-FFF2-40B4-BE49-F238E27FC236}">
                  <a16:creationId xmlns:a16="http://schemas.microsoft.com/office/drawing/2014/main" id="{F91A9D86-EF43-862B-E20A-5D80084B4B2C}"/>
                </a:ext>
              </a:extLst>
            </p:cNvPr>
            <p:cNvSpPr txBox="1"/>
            <p:nvPr/>
          </p:nvSpPr>
          <p:spPr>
            <a:xfrm>
              <a:off x="9465306" y="3308083"/>
              <a:ext cx="1963297" cy="430887"/>
            </a:xfrm>
            <a:prstGeom prst="rect">
              <a:avLst/>
            </a:prstGeom>
            <a:noFill/>
          </p:spPr>
          <p:txBody>
            <a:bodyPr wrap="square" rtlCol="0">
              <a:spAutoFit/>
            </a:bodyPr>
            <a:lstStyle/>
            <a:p>
              <a:pPr algn="ctr"/>
              <a:r>
                <a:rPr lang="en-US" sz="1100" dirty="0"/>
                <a:t>Uptake and bioaccumulation by plants</a:t>
              </a:r>
              <a:endParaRPr lang="en-AU" sz="1100" dirty="0"/>
            </a:p>
          </p:txBody>
        </p:sp>
        <p:sp>
          <p:nvSpPr>
            <p:cNvPr id="41" name="TextBox 40">
              <a:extLst>
                <a:ext uri="{FF2B5EF4-FFF2-40B4-BE49-F238E27FC236}">
                  <a16:creationId xmlns:a16="http://schemas.microsoft.com/office/drawing/2014/main" id="{0DAB4EE7-5C3B-9F96-38F2-1256C436E24F}"/>
                </a:ext>
              </a:extLst>
            </p:cNvPr>
            <p:cNvSpPr txBox="1"/>
            <p:nvPr/>
          </p:nvSpPr>
          <p:spPr>
            <a:xfrm>
              <a:off x="5303981" y="4493975"/>
              <a:ext cx="1855050" cy="307777"/>
            </a:xfrm>
            <a:prstGeom prst="rect">
              <a:avLst/>
            </a:prstGeom>
            <a:noFill/>
            <a:ln w="3175">
              <a:solidFill>
                <a:schemeClr val="tx1"/>
              </a:solidFill>
            </a:ln>
          </p:spPr>
          <p:txBody>
            <a:bodyPr wrap="square" rtlCol="0">
              <a:spAutoFit/>
            </a:bodyPr>
            <a:lstStyle/>
            <a:p>
              <a:pPr algn="ctr"/>
              <a:r>
                <a:rPr lang="en-US" sz="1400" dirty="0"/>
                <a:t>Groundwater</a:t>
              </a:r>
              <a:endParaRPr lang="en-AU" sz="1400" dirty="0"/>
            </a:p>
          </p:txBody>
        </p:sp>
        <p:sp>
          <p:nvSpPr>
            <p:cNvPr id="42" name="TextBox 41">
              <a:extLst>
                <a:ext uri="{FF2B5EF4-FFF2-40B4-BE49-F238E27FC236}">
                  <a16:creationId xmlns:a16="http://schemas.microsoft.com/office/drawing/2014/main" id="{DFEFF9D6-E687-0748-EF88-E88C2D6CE3A7}"/>
                </a:ext>
              </a:extLst>
            </p:cNvPr>
            <p:cNvSpPr txBox="1"/>
            <p:nvPr/>
          </p:nvSpPr>
          <p:spPr>
            <a:xfrm>
              <a:off x="6449448" y="3260114"/>
              <a:ext cx="1284236" cy="307777"/>
            </a:xfrm>
            <a:prstGeom prst="rect">
              <a:avLst/>
            </a:prstGeom>
            <a:noFill/>
            <a:ln w="3175">
              <a:solidFill>
                <a:schemeClr val="tx1"/>
              </a:solidFill>
            </a:ln>
          </p:spPr>
          <p:txBody>
            <a:bodyPr wrap="square" rtlCol="0">
              <a:spAutoFit/>
            </a:bodyPr>
            <a:lstStyle/>
            <a:p>
              <a:pPr algn="ctr"/>
              <a:r>
                <a:rPr lang="en-US" sz="1400" dirty="0"/>
                <a:t>Soils</a:t>
              </a:r>
              <a:endParaRPr lang="en-AU" sz="1400" dirty="0"/>
            </a:p>
          </p:txBody>
        </p:sp>
      </p:grpSp>
    </p:spTree>
    <p:extLst>
      <p:ext uri="{BB962C8B-B14F-4D97-AF65-F5344CB8AC3E}">
        <p14:creationId xmlns:p14="http://schemas.microsoft.com/office/powerpoint/2010/main" val="3933088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3" name="Content Placeholder 2">
            <a:extLst>
              <a:ext uri="{FF2B5EF4-FFF2-40B4-BE49-F238E27FC236}">
                <a16:creationId xmlns:a16="http://schemas.microsoft.com/office/drawing/2014/main" id="{0EBAD519-7BEE-8B22-D22C-E9CD03E7F5E4}"/>
              </a:ext>
            </a:extLst>
          </p:cNvPr>
          <p:cNvSpPr>
            <a:spLocks noGrp="1"/>
          </p:cNvSpPr>
          <p:nvPr>
            <p:ph idx="1"/>
          </p:nvPr>
        </p:nvSpPr>
        <p:spPr>
          <a:xfrm>
            <a:off x="160866" y="2572297"/>
            <a:ext cx="9287933" cy="4031703"/>
          </a:xfrm>
        </p:spPr>
        <p:txBody>
          <a:bodyPr/>
          <a:lstStyle/>
          <a:p>
            <a:r>
              <a:rPr lang="en-US" dirty="0"/>
              <a:t>Potential Human Health Exposure Pathways during Operations:</a:t>
            </a:r>
          </a:p>
          <a:p>
            <a:pPr marL="342900" indent="-342900">
              <a:buFont typeface="Arial" panose="020B0604020202020204" pitchFamily="34" charset="0"/>
              <a:buChar char="•"/>
            </a:pPr>
            <a:r>
              <a:rPr lang="en-US" b="0" dirty="0"/>
              <a:t>Breathing airborne dust (</a:t>
            </a:r>
            <a:r>
              <a:rPr lang="el-GR" b="0" dirty="0"/>
              <a:t>α</a:t>
            </a:r>
            <a:r>
              <a:rPr lang="en-US" b="0" dirty="0"/>
              <a:t> and </a:t>
            </a:r>
            <a:r>
              <a:rPr lang="el-GR" b="0" dirty="0">
                <a:cs typeface="Calibri" panose="020F0502020204030204" pitchFamily="34" charset="0"/>
              </a:rPr>
              <a:t>β</a:t>
            </a:r>
            <a:r>
              <a:rPr lang="en-US" b="0" dirty="0">
                <a:cs typeface="Calibri" panose="020F0502020204030204" pitchFamily="34" charset="0"/>
              </a:rPr>
              <a:t> radiation)</a:t>
            </a:r>
          </a:p>
          <a:p>
            <a:pPr marL="342900" indent="-342900">
              <a:buFont typeface="Arial" panose="020B0604020202020204" pitchFamily="34" charset="0"/>
              <a:buChar char="•"/>
            </a:pPr>
            <a:r>
              <a:rPr lang="en-US" b="0" dirty="0">
                <a:cs typeface="Calibri" panose="020F0502020204030204" pitchFamily="34" charset="0"/>
              </a:rPr>
              <a:t>Exposure to stockpiles (</a:t>
            </a:r>
            <a:r>
              <a:rPr lang="el-GR" b="0" dirty="0">
                <a:cs typeface="Calibri" panose="020F0502020204030204" pitchFamily="34" charset="0"/>
              </a:rPr>
              <a:t>ϒ</a:t>
            </a:r>
            <a:r>
              <a:rPr lang="en-US" b="0" dirty="0">
                <a:cs typeface="Calibri" panose="020F0502020204030204" pitchFamily="34" charset="0"/>
              </a:rPr>
              <a:t> radiation) </a:t>
            </a:r>
          </a:p>
          <a:p>
            <a:pPr marL="342900" indent="-342900">
              <a:buFont typeface="Arial" panose="020B0604020202020204" pitchFamily="34" charset="0"/>
              <a:buChar char="•"/>
            </a:pPr>
            <a:r>
              <a:rPr lang="en-US" b="0" dirty="0">
                <a:cs typeface="Calibri" panose="020F0502020204030204" pitchFamily="34" charset="0"/>
              </a:rPr>
              <a:t>Exposure within high-risk areas of the processing plant (</a:t>
            </a:r>
            <a:r>
              <a:rPr lang="el-GR" b="0" dirty="0">
                <a:cs typeface="Calibri" panose="020F0502020204030204" pitchFamily="34" charset="0"/>
              </a:rPr>
              <a:t>ϒ</a:t>
            </a:r>
            <a:r>
              <a:rPr lang="en-US" b="0" dirty="0">
                <a:cs typeface="Calibri" panose="020F0502020204030204" pitchFamily="34" charset="0"/>
              </a:rPr>
              <a:t> radiation)</a:t>
            </a:r>
          </a:p>
          <a:p>
            <a:pPr marL="342900" indent="-342900">
              <a:buFont typeface="Arial" panose="020B0604020202020204" pitchFamily="34" charset="0"/>
              <a:buChar char="•"/>
            </a:pPr>
            <a:endParaRPr lang="en-US" b="0" dirty="0">
              <a:cs typeface="Calibri" panose="020F0502020204030204" pitchFamily="34" charset="0"/>
            </a:endParaRPr>
          </a:p>
          <a:p>
            <a:r>
              <a:rPr lang="en-US" dirty="0">
                <a:cs typeface="Calibri" panose="020F0502020204030204" pitchFamily="34" charset="0"/>
              </a:rPr>
              <a:t>Potential Environmental Exposure Pathways during Operations:</a:t>
            </a:r>
          </a:p>
          <a:p>
            <a:pPr marL="342900" indent="-342900">
              <a:buFont typeface="Arial" panose="020B0604020202020204" pitchFamily="34" charset="0"/>
              <a:buChar char="•"/>
            </a:pPr>
            <a:r>
              <a:rPr lang="en-US" b="0" dirty="0">
                <a:cs typeface="Calibri" panose="020F0502020204030204" pitchFamily="34" charset="0"/>
              </a:rPr>
              <a:t>Discharge or seepage to groundwater</a:t>
            </a:r>
          </a:p>
          <a:p>
            <a:pPr marL="342900" indent="-342900">
              <a:buFont typeface="Arial" panose="020B0604020202020204" pitchFamily="34" charset="0"/>
              <a:buChar char="•"/>
            </a:pPr>
            <a:r>
              <a:rPr lang="en-US" b="0" dirty="0">
                <a:cs typeface="Calibri" panose="020F0502020204030204" pitchFamily="34" charset="0"/>
              </a:rPr>
              <a:t>Soil/sediment contamination from dust generation or during material loading activities, transport, or inadequate storage.</a:t>
            </a:r>
          </a:p>
          <a:p>
            <a:pPr marL="342900" indent="-342900">
              <a:buFont typeface="Arial" panose="020B0604020202020204" pitchFamily="34" charset="0"/>
              <a:buChar char="•"/>
            </a:pPr>
            <a:endParaRPr lang="en-US" b="0" dirty="0">
              <a:cs typeface="Calibri" panose="020F0502020204030204" pitchFamily="34" charset="0"/>
            </a:endParaRPr>
          </a:p>
          <a:p>
            <a:endParaRPr lang="en-AU" dirty="0"/>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1138773"/>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Risk Assessments</a:t>
            </a:r>
            <a:br>
              <a:rPr lang="en-US" sz="4000" b="1" i="1" dirty="0">
                <a:solidFill>
                  <a:schemeClr val="bg2">
                    <a:lumMod val="75000"/>
                  </a:schemeClr>
                </a:solidFill>
                <a:latin typeface="Sitka Banner" panose="02000505000000020004" pitchFamily="2" charset="0"/>
                <a:cs typeface="Aharoni" panose="02010803020104030203" pitchFamily="2" charset="-79"/>
              </a:rPr>
            </a:br>
            <a:r>
              <a:rPr lang="en-US" sz="2800" b="1" i="1" dirty="0">
                <a:solidFill>
                  <a:schemeClr val="bg2">
                    <a:lumMod val="75000"/>
                  </a:schemeClr>
                </a:solidFill>
                <a:latin typeface="Sitka Banner" panose="02000505000000020004" pitchFamily="2" charset="0"/>
                <a:cs typeface="Aharoni" panose="02010803020104030203" pitchFamily="2" charset="-79"/>
              </a:rPr>
              <a:t>Operations</a:t>
            </a:r>
            <a:endParaRPr lang="en-AU" sz="4000" i="1" dirty="0">
              <a:solidFill>
                <a:schemeClr val="bg2">
                  <a:lumMod val="75000"/>
                </a:schemeClr>
              </a:solidFill>
              <a:latin typeface="Sitka Banner" panose="02000505000000020004" pitchFamily="2" charset="0"/>
            </a:endParaRPr>
          </a:p>
        </p:txBody>
      </p:sp>
      <p:pic>
        <p:nvPicPr>
          <p:cNvPr id="7" name="Picture 6" descr="Cartoon character wearing a red and yellow garment&#10;&#10;Description automatically generated with low confidence">
            <a:extLst>
              <a:ext uri="{FF2B5EF4-FFF2-40B4-BE49-F238E27FC236}">
                <a16:creationId xmlns:a16="http://schemas.microsoft.com/office/drawing/2014/main" id="{7C1E3BD3-0129-F0B8-2298-B51C06D8A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0135" y="1202598"/>
            <a:ext cx="3311377" cy="5779860"/>
          </a:xfrm>
          <a:prstGeom prst="rect">
            <a:avLst/>
          </a:prstGeom>
        </p:spPr>
      </p:pic>
    </p:spTree>
    <p:extLst>
      <p:ext uri="{BB962C8B-B14F-4D97-AF65-F5344CB8AC3E}">
        <p14:creationId xmlns:p14="http://schemas.microsoft.com/office/powerpoint/2010/main" val="3619135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7E1FEB4-6053-FC3C-C697-012D949B76E0}"/>
              </a:ext>
            </a:extLst>
          </p:cNvPr>
          <p:cNvSpPr txBox="1"/>
          <p:nvPr/>
        </p:nvSpPr>
        <p:spPr>
          <a:xfrm>
            <a:off x="134489" y="4226469"/>
            <a:ext cx="11923021" cy="2395528"/>
          </a:xfrm>
          <a:prstGeom prst="rect">
            <a:avLst/>
          </a:prstGeom>
          <a:noFill/>
        </p:spPr>
        <p:txBody>
          <a:bodyPr wrap="square" rtlCol="0">
            <a:spAutoFit/>
          </a:bodyPr>
          <a:lstStyle/>
          <a:p>
            <a:pPr>
              <a:lnSpc>
                <a:spcPct val="90000"/>
              </a:lnSpc>
              <a:spcBef>
                <a:spcPts val="1000"/>
              </a:spcBef>
            </a:pPr>
            <a:r>
              <a:rPr lang="en-US" sz="2000" b="1" dirty="0">
                <a:cs typeface="Calibri" panose="020F0502020204030204" pitchFamily="34" charset="0"/>
              </a:rPr>
              <a:t>Potential Environmental Exposure Pathways post-closure:</a:t>
            </a:r>
          </a:p>
          <a:p>
            <a:pPr marL="342900" indent="-342900">
              <a:lnSpc>
                <a:spcPct val="90000"/>
              </a:lnSpc>
              <a:spcBef>
                <a:spcPts val="1000"/>
              </a:spcBef>
              <a:buFont typeface="Arial" panose="020B0604020202020204" pitchFamily="34" charset="0"/>
              <a:buChar char="•"/>
            </a:pPr>
            <a:r>
              <a:rPr lang="en-US" sz="2000" b="0" dirty="0">
                <a:cs typeface="Calibri" panose="020F0502020204030204" pitchFamily="34" charset="0"/>
              </a:rPr>
              <a:t>Seepage to groundwater from waste landforms</a:t>
            </a:r>
          </a:p>
          <a:p>
            <a:pPr marL="342900" indent="-342900">
              <a:lnSpc>
                <a:spcPct val="90000"/>
              </a:lnSpc>
              <a:spcBef>
                <a:spcPts val="1000"/>
              </a:spcBef>
              <a:buFont typeface="Arial" panose="020B0604020202020204" pitchFamily="34" charset="0"/>
              <a:buChar char="•"/>
            </a:pPr>
            <a:r>
              <a:rPr lang="en-US" sz="2000" b="0" dirty="0">
                <a:cs typeface="Calibri" panose="020F0502020204030204" pitchFamily="34" charset="0"/>
              </a:rPr>
              <a:t>Seepage into pit lakes	Ingestion of water by fauna </a:t>
            </a:r>
            <a:r>
              <a:rPr lang="en-US" sz="2000" b="0" dirty="0"/>
              <a:t>(</a:t>
            </a:r>
            <a:r>
              <a:rPr lang="el-GR" sz="2000" b="0" dirty="0"/>
              <a:t>α</a:t>
            </a:r>
            <a:r>
              <a:rPr lang="en-US" sz="2000" b="0" dirty="0"/>
              <a:t> and </a:t>
            </a:r>
            <a:r>
              <a:rPr lang="el-GR" sz="2000" b="0" dirty="0">
                <a:cs typeface="Calibri" panose="020F0502020204030204" pitchFamily="34" charset="0"/>
              </a:rPr>
              <a:t>β</a:t>
            </a:r>
            <a:r>
              <a:rPr lang="en-US" sz="2000" b="0" dirty="0">
                <a:cs typeface="Calibri" panose="020F0502020204030204" pitchFamily="34" charset="0"/>
              </a:rPr>
              <a:t> radiation)</a:t>
            </a:r>
          </a:p>
          <a:p>
            <a:pPr marL="342900" indent="-342900">
              <a:lnSpc>
                <a:spcPct val="90000"/>
              </a:lnSpc>
              <a:spcBef>
                <a:spcPts val="1000"/>
              </a:spcBef>
              <a:buFont typeface="Arial" panose="020B0604020202020204" pitchFamily="34" charset="0"/>
              <a:buChar char="•"/>
            </a:pPr>
            <a:r>
              <a:rPr lang="en-US" sz="2000" b="0" dirty="0">
                <a:cs typeface="Calibri" panose="020F0502020204030204" pitchFamily="34" charset="0"/>
              </a:rPr>
              <a:t>Proximity to high activity waste landforms</a:t>
            </a:r>
            <a:endParaRPr lang="en-US" sz="2000" dirty="0">
              <a:cs typeface="Calibri" panose="020F0502020204030204" pitchFamily="34" charset="0"/>
            </a:endParaRPr>
          </a:p>
          <a:p>
            <a:pPr>
              <a:lnSpc>
                <a:spcPct val="90000"/>
              </a:lnSpc>
              <a:spcBef>
                <a:spcPts val="1000"/>
              </a:spcBef>
            </a:pPr>
            <a:r>
              <a:rPr lang="en-US" sz="2000" b="0" dirty="0">
                <a:cs typeface="Calibri" panose="020F0502020204030204" pitchFamily="34" charset="0"/>
              </a:rPr>
              <a:t>		Exposure to local native fauna (</a:t>
            </a:r>
            <a:r>
              <a:rPr lang="el-GR" sz="2000" b="0" dirty="0">
                <a:cs typeface="Calibri" panose="020F0502020204030204" pitchFamily="34" charset="0"/>
              </a:rPr>
              <a:t>ϒ</a:t>
            </a:r>
            <a:r>
              <a:rPr lang="en-US" sz="2000" b="0" dirty="0">
                <a:cs typeface="Calibri" panose="020F0502020204030204" pitchFamily="34" charset="0"/>
              </a:rPr>
              <a:t> radiation)</a:t>
            </a:r>
          </a:p>
          <a:p>
            <a:pPr>
              <a:lnSpc>
                <a:spcPct val="90000"/>
              </a:lnSpc>
              <a:spcBef>
                <a:spcPts val="1000"/>
              </a:spcBef>
            </a:pPr>
            <a:r>
              <a:rPr lang="en-US" sz="2000" dirty="0">
                <a:cs typeface="Calibri" panose="020F0502020204030204" pitchFamily="34" charset="0"/>
              </a:rPr>
              <a:t>		Exposure to burrowing animals </a:t>
            </a:r>
            <a:r>
              <a:rPr lang="en-US" sz="2000" b="0" dirty="0">
                <a:cs typeface="Calibri" panose="020F0502020204030204" pitchFamily="34" charset="0"/>
              </a:rPr>
              <a:t>(Radon gas - </a:t>
            </a:r>
            <a:r>
              <a:rPr lang="el-GR" sz="2000" b="0" dirty="0"/>
              <a:t>α</a:t>
            </a:r>
            <a:r>
              <a:rPr lang="en-US" sz="2000" b="0" dirty="0"/>
              <a:t> and </a:t>
            </a:r>
            <a:r>
              <a:rPr lang="el-GR" sz="2000" b="0" dirty="0">
                <a:cs typeface="Calibri" panose="020F0502020204030204" pitchFamily="34" charset="0"/>
              </a:rPr>
              <a:t>β</a:t>
            </a:r>
            <a:r>
              <a:rPr lang="en-US" sz="2000" b="0" dirty="0">
                <a:cs typeface="Calibri" panose="020F0502020204030204" pitchFamily="34" charset="0"/>
              </a:rPr>
              <a:t> radiation</a:t>
            </a:r>
            <a:r>
              <a:rPr lang="en-US" sz="1800" b="0" dirty="0">
                <a:cs typeface="Calibri" panose="020F0502020204030204" pitchFamily="34" charset="0"/>
              </a:rPr>
              <a:t>)</a:t>
            </a:r>
            <a:endParaRPr lang="en-AU" dirty="0"/>
          </a:p>
        </p:txBody>
      </p:sp>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3" name="Content Placeholder 2">
            <a:extLst>
              <a:ext uri="{FF2B5EF4-FFF2-40B4-BE49-F238E27FC236}">
                <a16:creationId xmlns:a16="http://schemas.microsoft.com/office/drawing/2014/main" id="{0EBAD519-7BEE-8B22-D22C-E9CD03E7F5E4}"/>
              </a:ext>
            </a:extLst>
          </p:cNvPr>
          <p:cNvSpPr>
            <a:spLocks noGrp="1"/>
          </p:cNvSpPr>
          <p:nvPr>
            <p:ph idx="1"/>
          </p:nvPr>
        </p:nvSpPr>
        <p:spPr>
          <a:xfrm>
            <a:off x="134489" y="2673343"/>
            <a:ext cx="11923021" cy="1058143"/>
          </a:xfrm>
          <a:solidFill>
            <a:schemeClr val="lt1"/>
          </a:solidFill>
          <a:ln>
            <a:noFill/>
          </a:ln>
        </p:spPr>
        <p:txBody>
          <a:bodyPr/>
          <a:lstStyle/>
          <a:p>
            <a:r>
              <a:rPr lang="en-US" dirty="0"/>
              <a:t>Potential Human Health Exposure Pathways post-closure:</a:t>
            </a:r>
          </a:p>
          <a:p>
            <a:pPr marL="342900" indent="-342900">
              <a:buFont typeface="Arial" panose="020B0604020202020204" pitchFamily="34" charset="0"/>
              <a:buChar char="•"/>
            </a:pPr>
            <a:r>
              <a:rPr lang="en-US" b="0" dirty="0"/>
              <a:t>Dust generation from stockpiles	  Inhalation of dust by local residents (</a:t>
            </a:r>
            <a:r>
              <a:rPr lang="el-GR" b="0" dirty="0"/>
              <a:t>α</a:t>
            </a:r>
            <a:r>
              <a:rPr lang="en-US" b="0" dirty="0"/>
              <a:t> and </a:t>
            </a:r>
            <a:r>
              <a:rPr lang="el-GR" b="0" dirty="0">
                <a:cs typeface="Calibri" panose="020F0502020204030204" pitchFamily="34" charset="0"/>
              </a:rPr>
              <a:t>β</a:t>
            </a:r>
            <a:r>
              <a:rPr lang="en-US" b="0" dirty="0">
                <a:cs typeface="Calibri" panose="020F0502020204030204" pitchFamily="34" charset="0"/>
              </a:rPr>
              <a:t> radiation). </a:t>
            </a:r>
          </a:p>
          <a:p>
            <a:pPr marL="342900" indent="-342900">
              <a:buFont typeface="Arial" panose="020B0604020202020204" pitchFamily="34" charset="0"/>
              <a:buChar char="•"/>
            </a:pPr>
            <a:r>
              <a:rPr lang="en-US" b="0" dirty="0">
                <a:cs typeface="Calibri" panose="020F0502020204030204" pitchFamily="34" charset="0"/>
              </a:rPr>
              <a:t>Perceived risk to public is important!</a:t>
            </a:r>
          </a:p>
          <a:p>
            <a:pPr marL="342900" indent="-342900">
              <a:buFont typeface="Arial" panose="020B0604020202020204" pitchFamily="34" charset="0"/>
              <a:buChar char="•"/>
            </a:pPr>
            <a:endParaRPr lang="en-US" b="0" dirty="0">
              <a:cs typeface="Calibri" panose="020F0502020204030204" pitchFamily="34" charset="0"/>
            </a:endParaRPr>
          </a:p>
          <a:p>
            <a:pPr marL="342900" indent="-342900">
              <a:buFont typeface="Arial" panose="020B0604020202020204" pitchFamily="34" charset="0"/>
              <a:buChar char="•"/>
            </a:pPr>
            <a:endParaRPr lang="en-US" b="0" dirty="0">
              <a:cs typeface="Calibri" panose="020F0502020204030204" pitchFamily="34" charset="0"/>
            </a:endParaRPr>
          </a:p>
          <a:p>
            <a:pPr marL="342900" indent="-342900">
              <a:buFont typeface="Arial" panose="020B0604020202020204" pitchFamily="34" charset="0"/>
              <a:buChar char="•"/>
            </a:pPr>
            <a:endParaRPr lang="en-US" b="0" dirty="0">
              <a:cs typeface="Calibri" panose="020F0502020204030204" pitchFamily="34" charset="0"/>
            </a:endParaRPr>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1138773"/>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Risk Assessments</a:t>
            </a:r>
            <a:br>
              <a:rPr lang="en-US" sz="4000" b="1" i="1" dirty="0">
                <a:solidFill>
                  <a:schemeClr val="bg2">
                    <a:lumMod val="75000"/>
                  </a:schemeClr>
                </a:solidFill>
                <a:latin typeface="Sitka Banner" panose="02000505000000020004" pitchFamily="2" charset="0"/>
                <a:cs typeface="Aharoni" panose="02010803020104030203" pitchFamily="2" charset="-79"/>
              </a:rPr>
            </a:br>
            <a:r>
              <a:rPr lang="en-US" sz="2800" b="1" i="1" dirty="0">
                <a:solidFill>
                  <a:schemeClr val="bg2">
                    <a:lumMod val="75000"/>
                  </a:schemeClr>
                </a:solidFill>
                <a:latin typeface="Sitka Banner" panose="02000505000000020004" pitchFamily="2" charset="0"/>
                <a:cs typeface="Aharoni" panose="02010803020104030203" pitchFamily="2" charset="-79"/>
              </a:rPr>
              <a:t>Post-Closure</a:t>
            </a:r>
            <a:endParaRPr lang="en-AU" sz="4000" i="1" dirty="0">
              <a:solidFill>
                <a:schemeClr val="bg2">
                  <a:lumMod val="75000"/>
                </a:schemeClr>
              </a:solidFill>
              <a:latin typeface="Sitka Banner" panose="02000505000000020004" pitchFamily="2" charset="0"/>
            </a:endParaRPr>
          </a:p>
        </p:txBody>
      </p:sp>
      <p:pic>
        <p:nvPicPr>
          <p:cNvPr id="9" name="Picture 8" descr="A picture containing cartoon, screenshot, animation, art&#10;&#10;Description automatically generated">
            <a:extLst>
              <a:ext uri="{FF2B5EF4-FFF2-40B4-BE49-F238E27FC236}">
                <a16:creationId xmlns:a16="http://schemas.microsoft.com/office/drawing/2014/main" id="{6E33D1C3-57EB-1684-DB86-117DE56DF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2180" y="4184312"/>
            <a:ext cx="2395330" cy="1982763"/>
          </a:xfrm>
          <a:custGeom>
            <a:avLst/>
            <a:gdLst>
              <a:gd name="connsiteX0" fmla="*/ 0 w 2395330"/>
              <a:gd name="connsiteY0" fmla="*/ 0 h 1982763"/>
              <a:gd name="connsiteX1" fmla="*/ 598833 w 2395330"/>
              <a:gd name="connsiteY1" fmla="*/ 0 h 1982763"/>
              <a:gd name="connsiteX2" fmla="*/ 1221618 w 2395330"/>
              <a:gd name="connsiteY2" fmla="*/ 0 h 1982763"/>
              <a:gd name="connsiteX3" fmla="*/ 1844404 w 2395330"/>
              <a:gd name="connsiteY3" fmla="*/ 0 h 1982763"/>
              <a:gd name="connsiteX4" fmla="*/ 2395330 w 2395330"/>
              <a:gd name="connsiteY4" fmla="*/ 0 h 1982763"/>
              <a:gd name="connsiteX5" fmla="*/ 2395330 w 2395330"/>
              <a:gd name="connsiteY5" fmla="*/ 601438 h 1982763"/>
              <a:gd name="connsiteX6" fmla="*/ 2395330 w 2395330"/>
              <a:gd name="connsiteY6" fmla="*/ 1222704 h 1982763"/>
              <a:gd name="connsiteX7" fmla="*/ 2395330 w 2395330"/>
              <a:gd name="connsiteY7" fmla="*/ 1982763 h 1982763"/>
              <a:gd name="connsiteX8" fmla="*/ 1844404 w 2395330"/>
              <a:gd name="connsiteY8" fmla="*/ 1982763 h 1982763"/>
              <a:gd name="connsiteX9" fmla="*/ 1317432 w 2395330"/>
              <a:gd name="connsiteY9" fmla="*/ 1982763 h 1982763"/>
              <a:gd name="connsiteX10" fmla="*/ 790459 w 2395330"/>
              <a:gd name="connsiteY10" fmla="*/ 1982763 h 1982763"/>
              <a:gd name="connsiteX11" fmla="*/ 0 w 2395330"/>
              <a:gd name="connsiteY11" fmla="*/ 1982763 h 1982763"/>
              <a:gd name="connsiteX12" fmla="*/ 0 w 2395330"/>
              <a:gd name="connsiteY12" fmla="*/ 1361497 h 1982763"/>
              <a:gd name="connsiteX13" fmla="*/ 0 w 2395330"/>
              <a:gd name="connsiteY13" fmla="*/ 680749 h 1982763"/>
              <a:gd name="connsiteX14" fmla="*/ 0 w 2395330"/>
              <a:gd name="connsiteY14" fmla="*/ 0 h 198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5330" h="1982763" fill="none" extrusionOk="0">
                <a:moveTo>
                  <a:pt x="0" y="0"/>
                </a:moveTo>
                <a:cubicBezTo>
                  <a:pt x="257486" y="-7047"/>
                  <a:pt x="354892" y="-20948"/>
                  <a:pt x="598833" y="0"/>
                </a:cubicBezTo>
                <a:cubicBezTo>
                  <a:pt x="842774" y="20948"/>
                  <a:pt x="1046539" y="8015"/>
                  <a:pt x="1221618" y="0"/>
                </a:cubicBezTo>
                <a:cubicBezTo>
                  <a:pt x="1396698" y="-8015"/>
                  <a:pt x="1663969" y="-30734"/>
                  <a:pt x="1844404" y="0"/>
                </a:cubicBezTo>
                <a:cubicBezTo>
                  <a:pt x="2024839" y="30734"/>
                  <a:pt x="2205407" y="-4601"/>
                  <a:pt x="2395330" y="0"/>
                </a:cubicBezTo>
                <a:cubicBezTo>
                  <a:pt x="2397628" y="264540"/>
                  <a:pt x="2407360" y="409697"/>
                  <a:pt x="2395330" y="601438"/>
                </a:cubicBezTo>
                <a:cubicBezTo>
                  <a:pt x="2383300" y="793179"/>
                  <a:pt x="2385946" y="1062640"/>
                  <a:pt x="2395330" y="1222704"/>
                </a:cubicBezTo>
                <a:cubicBezTo>
                  <a:pt x="2404714" y="1382768"/>
                  <a:pt x="2418282" y="1636127"/>
                  <a:pt x="2395330" y="1982763"/>
                </a:cubicBezTo>
                <a:cubicBezTo>
                  <a:pt x="2226021" y="1965482"/>
                  <a:pt x="2024987" y="1960945"/>
                  <a:pt x="1844404" y="1982763"/>
                </a:cubicBezTo>
                <a:cubicBezTo>
                  <a:pt x="1663821" y="2004581"/>
                  <a:pt x="1435014" y="1987021"/>
                  <a:pt x="1317432" y="1982763"/>
                </a:cubicBezTo>
                <a:cubicBezTo>
                  <a:pt x="1199850" y="1978505"/>
                  <a:pt x="915343" y="1983009"/>
                  <a:pt x="790459" y="1982763"/>
                </a:cubicBezTo>
                <a:cubicBezTo>
                  <a:pt x="665575" y="1982517"/>
                  <a:pt x="186169" y="2012387"/>
                  <a:pt x="0" y="1982763"/>
                </a:cubicBezTo>
                <a:cubicBezTo>
                  <a:pt x="-16430" y="1813276"/>
                  <a:pt x="4419" y="1563452"/>
                  <a:pt x="0" y="1361497"/>
                </a:cubicBezTo>
                <a:cubicBezTo>
                  <a:pt x="-4419" y="1159542"/>
                  <a:pt x="6751" y="937995"/>
                  <a:pt x="0" y="680749"/>
                </a:cubicBezTo>
                <a:cubicBezTo>
                  <a:pt x="-6751" y="423503"/>
                  <a:pt x="26147" y="263626"/>
                  <a:pt x="0" y="0"/>
                </a:cubicBezTo>
                <a:close/>
              </a:path>
              <a:path w="2395330" h="1982763" stroke="0" extrusionOk="0">
                <a:moveTo>
                  <a:pt x="0" y="0"/>
                </a:moveTo>
                <a:cubicBezTo>
                  <a:pt x="170632" y="29396"/>
                  <a:pt x="457174" y="16954"/>
                  <a:pt x="646739" y="0"/>
                </a:cubicBezTo>
                <a:cubicBezTo>
                  <a:pt x="836304" y="-16954"/>
                  <a:pt x="999296" y="-12423"/>
                  <a:pt x="1245572" y="0"/>
                </a:cubicBezTo>
                <a:cubicBezTo>
                  <a:pt x="1491848" y="12423"/>
                  <a:pt x="1672885" y="27615"/>
                  <a:pt x="1844404" y="0"/>
                </a:cubicBezTo>
                <a:cubicBezTo>
                  <a:pt x="2015923" y="-27615"/>
                  <a:pt x="2171515" y="7321"/>
                  <a:pt x="2395330" y="0"/>
                </a:cubicBezTo>
                <a:cubicBezTo>
                  <a:pt x="2366452" y="200982"/>
                  <a:pt x="2366515" y="518972"/>
                  <a:pt x="2395330" y="700576"/>
                </a:cubicBezTo>
                <a:cubicBezTo>
                  <a:pt x="2424145" y="882180"/>
                  <a:pt x="2410726" y="1171767"/>
                  <a:pt x="2395330" y="1401153"/>
                </a:cubicBezTo>
                <a:cubicBezTo>
                  <a:pt x="2379934" y="1630539"/>
                  <a:pt x="2395976" y="1745061"/>
                  <a:pt x="2395330" y="1982763"/>
                </a:cubicBezTo>
                <a:cubicBezTo>
                  <a:pt x="2164174" y="1958836"/>
                  <a:pt x="2045141" y="1999389"/>
                  <a:pt x="1772544" y="1982763"/>
                </a:cubicBezTo>
                <a:cubicBezTo>
                  <a:pt x="1499947" y="1966137"/>
                  <a:pt x="1402308" y="1973564"/>
                  <a:pt x="1173712" y="1982763"/>
                </a:cubicBezTo>
                <a:cubicBezTo>
                  <a:pt x="945116" y="1991962"/>
                  <a:pt x="788440" y="1990402"/>
                  <a:pt x="622786" y="1982763"/>
                </a:cubicBezTo>
                <a:cubicBezTo>
                  <a:pt x="457132" y="1975124"/>
                  <a:pt x="307785" y="2004508"/>
                  <a:pt x="0" y="1982763"/>
                </a:cubicBezTo>
                <a:cubicBezTo>
                  <a:pt x="-9136" y="1767870"/>
                  <a:pt x="-13807" y="1451323"/>
                  <a:pt x="0" y="1302014"/>
                </a:cubicBezTo>
                <a:cubicBezTo>
                  <a:pt x="13807" y="1152705"/>
                  <a:pt x="-20188" y="857024"/>
                  <a:pt x="0" y="641093"/>
                </a:cubicBezTo>
                <a:cubicBezTo>
                  <a:pt x="20188" y="425162"/>
                  <a:pt x="5342" y="141610"/>
                  <a:pt x="0" y="0"/>
                </a:cubicBezTo>
                <a:close/>
              </a:path>
            </a:pathLst>
          </a:custGeom>
          <a:ln>
            <a:solidFill>
              <a:schemeClr val="tx1"/>
            </a:solidFill>
            <a:extLst>
              <a:ext uri="{C807C97D-BFC1-408E-A445-0C87EB9F89A2}">
                <ask:lineSketchStyleProps xmlns:ask="http://schemas.microsoft.com/office/drawing/2018/sketchyshapes" sd="44067537">
                  <a:prstGeom prst="rect">
                    <a:avLst/>
                  </a:prstGeom>
                  <ask:type>
                    <ask:lineSketchFreehand/>
                  </ask:type>
                </ask:lineSketchStyleProps>
              </a:ext>
            </a:extLst>
          </a:ln>
        </p:spPr>
      </p:pic>
      <p:sp>
        <p:nvSpPr>
          <p:cNvPr id="5" name="Arrow: Down 4">
            <a:extLst>
              <a:ext uri="{FF2B5EF4-FFF2-40B4-BE49-F238E27FC236}">
                <a16:creationId xmlns:a16="http://schemas.microsoft.com/office/drawing/2014/main" id="{7B683F7C-AA68-331A-3BCE-D810AE5A187D}"/>
              </a:ext>
            </a:extLst>
          </p:cNvPr>
          <p:cNvSpPr/>
          <p:nvPr/>
        </p:nvSpPr>
        <p:spPr>
          <a:xfrm rot="16200000">
            <a:off x="3320712" y="4975851"/>
            <a:ext cx="450659" cy="446104"/>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
        <p:nvSpPr>
          <p:cNvPr id="6" name="Arrow: Down 5">
            <a:extLst>
              <a:ext uri="{FF2B5EF4-FFF2-40B4-BE49-F238E27FC236}">
                <a16:creationId xmlns:a16="http://schemas.microsoft.com/office/drawing/2014/main" id="{85DE92A6-886F-D045-8B76-626733A48E23}"/>
              </a:ext>
            </a:extLst>
          </p:cNvPr>
          <p:cNvSpPr/>
          <p:nvPr/>
        </p:nvSpPr>
        <p:spPr>
          <a:xfrm rot="16200000">
            <a:off x="4437212" y="3078853"/>
            <a:ext cx="450659" cy="446104"/>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txBody>
          <a:bodyPr/>
          <a:lstStyle/>
          <a:p>
            <a:endParaRPr lang="en-AU" dirty="0"/>
          </a:p>
        </p:txBody>
      </p:sp>
      <p:sp>
        <p:nvSpPr>
          <p:cNvPr id="7" name="Arrow: Down 6">
            <a:extLst>
              <a:ext uri="{FF2B5EF4-FFF2-40B4-BE49-F238E27FC236}">
                <a16:creationId xmlns:a16="http://schemas.microsoft.com/office/drawing/2014/main" id="{395DC5C3-6C3C-8E86-E4A2-44BD2793EF99}"/>
              </a:ext>
            </a:extLst>
          </p:cNvPr>
          <p:cNvSpPr/>
          <p:nvPr/>
        </p:nvSpPr>
        <p:spPr>
          <a:xfrm rot="16200000">
            <a:off x="1572096" y="5785972"/>
            <a:ext cx="450659" cy="446104"/>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
        <p:nvSpPr>
          <p:cNvPr id="8" name="Arrow: Down 7">
            <a:extLst>
              <a:ext uri="{FF2B5EF4-FFF2-40B4-BE49-F238E27FC236}">
                <a16:creationId xmlns:a16="http://schemas.microsoft.com/office/drawing/2014/main" id="{C514A520-83B8-CC35-8D27-275F9448EEEB}"/>
              </a:ext>
            </a:extLst>
          </p:cNvPr>
          <p:cNvSpPr/>
          <p:nvPr/>
        </p:nvSpPr>
        <p:spPr>
          <a:xfrm rot="16200000">
            <a:off x="1572096" y="6215772"/>
            <a:ext cx="450659" cy="446104"/>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Tree>
    <p:extLst>
      <p:ext uri="{BB962C8B-B14F-4D97-AF65-F5344CB8AC3E}">
        <p14:creationId xmlns:p14="http://schemas.microsoft.com/office/powerpoint/2010/main" val="1555910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3" name="Content Placeholder 2">
            <a:extLst>
              <a:ext uri="{FF2B5EF4-FFF2-40B4-BE49-F238E27FC236}">
                <a16:creationId xmlns:a16="http://schemas.microsoft.com/office/drawing/2014/main" id="{0EBAD519-7BEE-8B22-D22C-E9CD03E7F5E4}"/>
              </a:ext>
            </a:extLst>
          </p:cNvPr>
          <p:cNvSpPr>
            <a:spLocks noGrp="1"/>
          </p:cNvSpPr>
          <p:nvPr>
            <p:ph idx="1"/>
          </p:nvPr>
        </p:nvSpPr>
        <p:spPr>
          <a:xfrm>
            <a:off x="160867" y="2456833"/>
            <a:ext cx="10480629" cy="4229717"/>
          </a:xfrm>
        </p:spPr>
        <p:txBody>
          <a:bodyPr/>
          <a:lstStyle/>
          <a:p>
            <a:r>
              <a:rPr lang="en-US" dirty="0"/>
              <a:t>Background</a:t>
            </a:r>
          </a:p>
          <a:p>
            <a:pPr marL="342900" indent="-342900">
              <a:buFont typeface="Arial" panose="020B0604020202020204" pitchFamily="34" charset="0"/>
              <a:buChar char="•"/>
            </a:pPr>
            <a:r>
              <a:rPr lang="en-US" b="0" dirty="0"/>
              <a:t>Limited baseline analysis completed on groundwater. </a:t>
            </a:r>
          </a:p>
          <a:p>
            <a:pPr marL="342900" indent="-342900">
              <a:buFont typeface="Arial" panose="020B0604020202020204" pitchFamily="34" charset="0"/>
              <a:buChar char="•"/>
            </a:pPr>
            <a:r>
              <a:rPr lang="en-US" b="0" dirty="0"/>
              <a:t>During operations groundwater was being used for dust suppression (as per DWER license).</a:t>
            </a:r>
          </a:p>
          <a:p>
            <a:pPr marL="342900" indent="-342900">
              <a:buFont typeface="Arial" panose="020B0604020202020204" pitchFamily="34" charset="0"/>
              <a:buChar char="•"/>
            </a:pPr>
            <a:r>
              <a:rPr lang="en-US" b="0" dirty="0"/>
              <a:t>Groundwater fed into RO plant.</a:t>
            </a:r>
          </a:p>
          <a:p>
            <a:pPr marL="342900" indent="-342900">
              <a:buFont typeface="Arial" panose="020B0604020202020204" pitchFamily="34" charset="0"/>
              <a:buChar char="•"/>
            </a:pPr>
            <a:r>
              <a:rPr lang="en-US" b="0" dirty="0"/>
              <a:t>Monitoring survey later identified elevated concentrations of uranium.</a:t>
            </a:r>
          </a:p>
          <a:p>
            <a:pPr marL="342900" indent="-342900">
              <a:buFont typeface="Arial" panose="020B0604020202020204" pitchFamily="34" charset="0"/>
              <a:buChar char="•"/>
            </a:pPr>
            <a:r>
              <a:rPr lang="en-US" b="0" dirty="0"/>
              <a:t>Additional testing identified elevated gross alpha and beta and</a:t>
            </a:r>
            <a:br>
              <a:rPr lang="en-US" b="0" dirty="0"/>
            </a:br>
            <a:r>
              <a:rPr lang="en-US" b="0" dirty="0"/>
              <a:t>radioisotopes of radium in the groundwater and RO Reject water.</a:t>
            </a:r>
          </a:p>
          <a:p>
            <a:endParaRPr lang="en-US" sz="100" b="0" dirty="0"/>
          </a:p>
          <a:p>
            <a:r>
              <a:rPr lang="en-US" b="0" dirty="0"/>
              <a:t>DWER amended the water license restricting the use of groundwater</a:t>
            </a:r>
            <a:br>
              <a:rPr lang="en-US" b="0" dirty="0"/>
            </a:br>
            <a:r>
              <a:rPr lang="en-US" b="0" dirty="0"/>
              <a:t>as dust suppression.</a:t>
            </a:r>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1138773"/>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Case Study # 1</a:t>
            </a:r>
          </a:p>
          <a:p>
            <a:pPr algn="ctr"/>
            <a:r>
              <a:rPr lang="en-US" sz="2800" b="1" i="1" dirty="0">
                <a:solidFill>
                  <a:schemeClr val="bg2">
                    <a:lumMod val="75000"/>
                  </a:schemeClr>
                </a:solidFill>
                <a:latin typeface="Sitka Banner" panose="02000505000000020004" pitchFamily="2" charset="0"/>
                <a:cs typeface="Aharoni" panose="02010803020104030203" pitchFamily="2" charset="-79"/>
              </a:rPr>
              <a:t>Baseline studies are important!</a:t>
            </a:r>
            <a:endParaRPr lang="en-AU" sz="2800" i="1" dirty="0">
              <a:solidFill>
                <a:schemeClr val="bg2">
                  <a:lumMod val="75000"/>
                </a:schemeClr>
              </a:solidFill>
              <a:latin typeface="Sitka Banner" panose="02000505000000020004" pitchFamily="2" charset="0"/>
            </a:endParaRPr>
          </a:p>
        </p:txBody>
      </p:sp>
      <p:pic>
        <p:nvPicPr>
          <p:cNvPr id="1026" name="Picture 2" descr="homer-doh">
            <a:extLst>
              <a:ext uri="{FF2B5EF4-FFF2-40B4-BE49-F238E27FC236}">
                <a16:creationId xmlns:a16="http://schemas.microsoft.com/office/drawing/2014/main" id="{D6139A56-CD7B-6618-35F8-AA1BB1ABD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0380" y="4115328"/>
            <a:ext cx="3100753" cy="230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403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pic>
        <p:nvPicPr>
          <p:cNvPr id="12" name="Picture 11" descr="A picture containing text, furniture, couch, cartoon&#10;&#10;Description automatically generated">
            <a:extLst>
              <a:ext uri="{FF2B5EF4-FFF2-40B4-BE49-F238E27FC236}">
                <a16:creationId xmlns:a16="http://schemas.microsoft.com/office/drawing/2014/main" id="{91FB1B76-EC23-853D-E9CC-AFB69D9DC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5019" y="1625100"/>
            <a:ext cx="7939162" cy="4790515"/>
          </a:xfrm>
          <a:prstGeom prst="rect">
            <a:avLst/>
          </a:prstGeom>
        </p:spPr>
      </p:pic>
    </p:spTree>
    <p:extLst>
      <p:ext uri="{BB962C8B-B14F-4D97-AF65-F5344CB8AC3E}">
        <p14:creationId xmlns:p14="http://schemas.microsoft.com/office/powerpoint/2010/main" val="3531766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3" name="Content Placeholder 2">
            <a:extLst>
              <a:ext uri="{FF2B5EF4-FFF2-40B4-BE49-F238E27FC236}">
                <a16:creationId xmlns:a16="http://schemas.microsoft.com/office/drawing/2014/main" id="{0EBAD519-7BEE-8B22-D22C-E9CD03E7F5E4}"/>
              </a:ext>
            </a:extLst>
          </p:cNvPr>
          <p:cNvSpPr>
            <a:spLocks noGrp="1"/>
          </p:cNvSpPr>
          <p:nvPr>
            <p:ph idx="1"/>
          </p:nvPr>
        </p:nvSpPr>
        <p:spPr>
          <a:xfrm>
            <a:off x="165100" y="2456834"/>
            <a:ext cx="11861800" cy="4366927"/>
          </a:xfrm>
        </p:spPr>
        <p:txBody>
          <a:bodyPr/>
          <a:lstStyle/>
          <a:p>
            <a:r>
              <a:rPr lang="en-US" b="0" dirty="0"/>
              <a:t>The purpose of the assessment was to determine the risk of using RO reject water for dust suppression.  </a:t>
            </a:r>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1138773"/>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Case Study # 1</a:t>
            </a:r>
          </a:p>
          <a:p>
            <a:pPr algn="ctr"/>
            <a:r>
              <a:rPr lang="en-US" sz="2800" b="1" i="1" dirty="0">
                <a:solidFill>
                  <a:schemeClr val="bg2">
                    <a:lumMod val="75000"/>
                  </a:schemeClr>
                </a:solidFill>
                <a:latin typeface="Sitka Banner" panose="02000505000000020004" pitchFamily="2" charset="0"/>
                <a:cs typeface="Aharoni" panose="02010803020104030203" pitchFamily="2" charset="-79"/>
              </a:rPr>
              <a:t>Baseline studies are important!</a:t>
            </a:r>
            <a:endParaRPr lang="en-AU" sz="2800" i="1" dirty="0">
              <a:solidFill>
                <a:schemeClr val="bg2">
                  <a:lumMod val="75000"/>
                </a:schemeClr>
              </a:solidFill>
              <a:latin typeface="Sitka Banner" panose="02000505000000020004" pitchFamily="2" charset="0"/>
            </a:endParaRPr>
          </a:p>
        </p:txBody>
      </p:sp>
      <p:sp>
        <p:nvSpPr>
          <p:cNvPr id="8" name="TextBox 7">
            <a:extLst>
              <a:ext uri="{FF2B5EF4-FFF2-40B4-BE49-F238E27FC236}">
                <a16:creationId xmlns:a16="http://schemas.microsoft.com/office/drawing/2014/main" id="{5DC4C2F2-557B-EBF2-D47B-DCE98C5CC262}"/>
              </a:ext>
            </a:extLst>
          </p:cNvPr>
          <p:cNvSpPr txBox="1"/>
          <p:nvPr/>
        </p:nvSpPr>
        <p:spPr>
          <a:xfrm>
            <a:off x="47429" y="3773224"/>
            <a:ext cx="2692961" cy="646331"/>
          </a:xfrm>
          <a:prstGeom prst="rect">
            <a:avLst/>
          </a:prstGeom>
          <a:noFill/>
        </p:spPr>
        <p:txBody>
          <a:bodyPr wrap="square" rtlCol="0">
            <a:spAutoFit/>
          </a:bodyPr>
          <a:lstStyle/>
          <a:p>
            <a:pPr algn="ctr"/>
            <a:r>
              <a:rPr lang="en-US" dirty="0"/>
              <a:t>Water Quality Data Reviewed</a:t>
            </a:r>
            <a:endParaRPr lang="en-AU" dirty="0"/>
          </a:p>
        </p:txBody>
      </p:sp>
      <p:sp>
        <p:nvSpPr>
          <p:cNvPr id="9" name="TextBox 8">
            <a:extLst>
              <a:ext uri="{FF2B5EF4-FFF2-40B4-BE49-F238E27FC236}">
                <a16:creationId xmlns:a16="http://schemas.microsoft.com/office/drawing/2014/main" id="{EC8C1970-2D3E-35EC-F497-539B7012EBE5}"/>
              </a:ext>
            </a:extLst>
          </p:cNvPr>
          <p:cNvSpPr txBox="1"/>
          <p:nvPr/>
        </p:nvSpPr>
        <p:spPr>
          <a:xfrm>
            <a:off x="4370044" y="3477837"/>
            <a:ext cx="2793836" cy="923330"/>
          </a:xfrm>
          <a:prstGeom prst="rect">
            <a:avLst/>
          </a:prstGeom>
          <a:noFill/>
        </p:spPr>
        <p:txBody>
          <a:bodyPr wrap="square" rtlCol="0">
            <a:spAutoFit/>
          </a:bodyPr>
          <a:lstStyle/>
          <a:p>
            <a:pPr algn="ctr"/>
            <a:r>
              <a:rPr lang="en-US" dirty="0"/>
              <a:t>Dust suppression parameters / constraints adopted</a:t>
            </a:r>
          </a:p>
        </p:txBody>
      </p:sp>
      <p:sp>
        <p:nvSpPr>
          <p:cNvPr id="10" name="TextBox 9">
            <a:extLst>
              <a:ext uri="{FF2B5EF4-FFF2-40B4-BE49-F238E27FC236}">
                <a16:creationId xmlns:a16="http://schemas.microsoft.com/office/drawing/2014/main" id="{2694EE82-63BC-BB9A-2EB0-9A47782257FB}"/>
              </a:ext>
            </a:extLst>
          </p:cNvPr>
          <p:cNvSpPr txBox="1"/>
          <p:nvPr/>
        </p:nvSpPr>
        <p:spPr>
          <a:xfrm>
            <a:off x="8909182" y="3644555"/>
            <a:ext cx="3117718" cy="646331"/>
          </a:xfrm>
          <a:prstGeom prst="rect">
            <a:avLst/>
          </a:prstGeom>
          <a:noFill/>
        </p:spPr>
        <p:txBody>
          <a:bodyPr wrap="square" rtlCol="0">
            <a:spAutoFit/>
          </a:bodyPr>
          <a:lstStyle/>
          <a:p>
            <a:pPr algn="ctr"/>
            <a:r>
              <a:rPr lang="en-US" dirty="0"/>
              <a:t>Dust suppression application rates estimated</a:t>
            </a:r>
            <a:endParaRPr lang="en-AU" dirty="0"/>
          </a:p>
        </p:txBody>
      </p:sp>
      <p:sp>
        <p:nvSpPr>
          <p:cNvPr id="11" name="TextBox 10">
            <a:extLst>
              <a:ext uri="{FF2B5EF4-FFF2-40B4-BE49-F238E27FC236}">
                <a16:creationId xmlns:a16="http://schemas.microsoft.com/office/drawing/2014/main" id="{15C2E999-BD7D-9F2B-5149-889EB5D8A299}"/>
              </a:ext>
            </a:extLst>
          </p:cNvPr>
          <p:cNvSpPr txBox="1"/>
          <p:nvPr/>
        </p:nvSpPr>
        <p:spPr>
          <a:xfrm>
            <a:off x="9233064" y="6032760"/>
            <a:ext cx="2793836" cy="646331"/>
          </a:xfrm>
          <a:prstGeom prst="rect">
            <a:avLst/>
          </a:prstGeom>
          <a:noFill/>
        </p:spPr>
        <p:txBody>
          <a:bodyPr wrap="square" rtlCol="0">
            <a:spAutoFit/>
          </a:bodyPr>
          <a:lstStyle/>
          <a:p>
            <a:pPr algn="ctr"/>
            <a:r>
              <a:rPr lang="en-US" dirty="0"/>
              <a:t>Activity concentrations calculated</a:t>
            </a:r>
            <a:endParaRPr lang="en-AU" dirty="0"/>
          </a:p>
        </p:txBody>
      </p:sp>
      <p:sp>
        <p:nvSpPr>
          <p:cNvPr id="12" name="TextBox 11">
            <a:extLst>
              <a:ext uri="{FF2B5EF4-FFF2-40B4-BE49-F238E27FC236}">
                <a16:creationId xmlns:a16="http://schemas.microsoft.com/office/drawing/2014/main" id="{A9EA15F1-E414-3903-C027-8E172D1FDCCE}"/>
              </a:ext>
            </a:extLst>
          </p:cNvPr>
          <p:cNvSpPr txBox="1"/>
          <p:nvPr/>
        </p:nvSpPr>
        <p:spPr>
          <a:xfrm>
            <a:off x="4356050" y="6029588"/>
            <a:ext cx="2793836" cy="646331"/>
          </a:xfrm>
          <a:prstGeom prst="rect">
            <a:avLst/>
          </a:prstGeom>
          <a:noFill/>
        </p:spPr>
        <p:txBody>
          <a:bodyPr wrap="square" rtlCol="0">
            <a:spAutoFit/>
          </a:bodyPr>
          <a:lstStyle/>
          <a:p>
            <a:pPr algn="ctr"/>
            <a:r>
              <a:rPr lang="en-US" dirty="0"/>
              <a:t>Dose Rates Modelled</a:t>
            </a:r>
            <a:br>
              <a:rPr lang="en-US" dirty="0"/>
            </a:br>
            <a:r>
              <a:rPr lang="en-US" dirty="0"/>
              <a:t>(ERICA)</a:t>
            </a:r>
            <a:endParaRPr lang="en-AU" dirty="0"/>
          </a:p>
        </p:txBody>
      </p:sp>
      <p:sp>
        <p:nvSpPr>
          <p:cNvPr id="14" name="TextBox 13">
            <a:extLst>
              <a:ext uri="{FF2B5EF4-FFF2-40B4-BE49-F238E27FC236}">
                <a16:creationId xmlns:a16="http://schemas.microsoft.com/office/drawing/2014/main" id="{EE1F2534-2CE1-5A9F-6DBF-E060C8684E0F}"/>
              </a:ext>
            </a:extLst>
          </p:cNvPr>
          <p:cNvSpPr txBox="1"/>
          <p:nvPr/>
        </p:nvSpPr>
        <p:spPr>
          <a:xfrm>
            <a:off x="3080188" y="4875157"/>
            <a:ext cx="2262551" cy="369332"/>
          </a:xfrm>
          <a:prstGeom prst="rect">
            <a:avLst/>
          </a:prstGeom>
          <a:noFill/>
        </p:spPr>
        <p:txBody>
          <a:bodyPr wrap="square" rtlCol="0">
            <a:spAutoFit/>
          </a:bodyPr>
          <a:lstStyle/>
          <a:p>
            <a:r>
              <a:rPr lang="en-US" dirty="0"/>
              <a:t>Exposure Pathways</a:t>
            </a:r>
            <a:endParaRPr lang="en-AU" dirty="0"/>
          </a:p>
        </p:txBody>
      </p:sp>
      <p:sp>
        <p:nvSpPr>
          <p:cNvPr id="15" name="TextBox 14">
            <a:extLst>
              <a:ext uri="{FF2B5EF4-FFF2-40B4-BE49-F238E27FC236}">
                <a16:creationId xmlns:a16="http://schemas.microsoft.com/office/drawing/2014/main" id="{4448BB9A-6278-B8CB-2EEE-CC220EE36A37}"/>
              </a:ext>
            </a:extLst>
          </p:cNvPr>
          <p:cNvSpPr txBox="1"/>
          <p:nvPr/>
        </p:nvSpPr>
        <p:spPr>
          <a:xfrm>
            <a:off x="6351277" y="4856108"/>
            <a:ext cx="2262551" cy="369332"/>
          </a:xfrm>
          <a:prstGeom prst="rect">
            <a:avLst/>
          </a:prstGeom>
          <a:noFill/>
        </p:spPr>
        <p:txBody>
          <a:bodyPr wrap="square" rtlCol="0">
            <a:spAutoFit/>
          </a:bodyPr>
          <a:lstStyle/>
          <a:p>
            <a:r>
              <a:rPr lang="en-US" dirty="0"/>
              <a:t>Sensitive Receptors</a:t>
            </a:r>
            <a:endParaRPr lang="en-AU" dirty="0"/>
          </a:p>
        </p:txBody>
      </p:sp>
      <p:sp>
        <p:nvSpPr>
          <p:cNvPr id="16" name="Arrow: Down 15">
            <a:extLst>
              <a:ext uri="{FF2B5EF4-FFF2-40B4-BE49-F238E27FC236}">
                <a16:creationId xmlns:a16="http://schemas.microsoft.com/office/drawing/2014/main" id="{9E8551FC-54C3-021D-2393-F2E2DF7B6265}"/>
              </a:ext>
            </a:extLst>
          </p:cNvPr>
          <p:cNvSpPr/>
          <p:nvPr/>
        </p:nvSpPr>
        <p:spPr>
          <a:xfrm rot="16200000">
            <a:off x="3246992" y="3232704"/>
            <a:ext cx="450659" cy="1478283"/>
          </a:xfrm>
          <a:prstGeom prst="downArrow">
            <a:avLst/>
          </a:prstGeom>
          <a:solidFill>
            <a:schemeClr val="accent2">
              <a:lumMod val="75000"/>
            </a:schemeClr>
          </a:solidFill>
          <a:ln w="12700" cap="flat" cmpd="sng" algn="ctr">
            <a:solidFill>
              <a:sysClr val="window" lastClr="FFFFFF">
                <a:hueOff val="0"/>
                <a:satOff val="0"/>
                <a:lumOff val="0"/>
                <a:alphaOff val="0"/>
              </a:sysClr>
            </a:solidFill>
            <a:prstDash val="solid"/>
            <a:miter lim="800000"/>
          </a:ln>
          <a:effectLst/>
        </p:spPr>
      </p:sp>
      <p:sp>
        <p:nvSpPr>
          <p:cNvPr id="17" name="Arrow: Down 16">
            <a:extLst>
              <a:ext uri="{FF2B5EF4-FFF2-40B4-BE49-F238E27FC236}">
                <a16:creationId xmlns:a16="http://schemas.microsoft.com/office/drawing/2014/main" id="{88BCBED0-BAF1-FE87-A0C1-0506D43EF9EE}"/>
              </a:ext>
            </a:extLst>
          </p:cNvPr>
          <p:cNvSpPr/>
          <p:nvPr/>
        </p:nvSpPr>
        <p:spPr>
          <a:xfrm rot="16200000">
            <a:off x="7816449" y="3232705"/>
            <a:ext cx="450659" cy="1478283"/>
          </a:xfrm>
          <a:prstGeom prst="downArrow">
            <a:avLst/>
          </a:prstGeom>
          <a:solidFill>
            <a:schemeClr val="accent2">
              <a:lumMod val="75000"/>
            </a:schemeClr>
          </a:solidFill>
          <a:ln w="12700" cap="flat" cmpd="sng" algn="ctr">
            <a:solidFill>
              <a:sysClr val="window" lastClr="FFFFFF">
                <a:hueOff val="0"/>
                <a:satOff val="0"/>
                <a:lumOff val="0"/>
                <a:alphaOff val="0"/>
              </a:sysClr>
            </a:solidFill>
            <a:prstDash val="solid"/>
            <a:miter lim="800000"/>
          </a:ln>
          <a:effectLst/>
        </p:spPr>
      </p:sp>
      <p:sp>
        <p:nvSpPr>
          <p:cNvPr id="18" name="Arrow: Down 17">
            <a:extLst>
              <a:ext uri="{FF2B5EF4-FFF2-40B4-BE49-F238E27FC236}">
                <a16:creationId xmlns:a16="http://schemas.microsoft.com/office/drawing/2014/main" id="{6DC8ABE9-F74B-FAF4-0904-ECA0B0533415}"/>
              </a:ext>
            </a:extLst>
          </p:cNvPr>
          <p:cNvSpPr/>
          <p:nvPr/>
        </p:nvSpPr>
        <p:spPr>
          <a:xfrm rot="10800000">
            <a:off x="4758690" y="4273403"/>
            <a:ext cx="450659" cy="560543"/>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
        <p:nvSpPr>
          <p:cNvPr id="19" name="Arrow: Down 18">
            <a:extLst>
              <a:ext uri="{FF2B5EF4-FFF2-40B4-BE49-F238E27FC236}">
                <a16:creationId xmlns:a16="http://schemas.microsoft.com/office/drawing/2014/main" id="{B8F62BC4-B547-666D-10D7-645E47D78F9C}"/>
              </a:ext>
            </a:extLst>
          </p:cNvPr>
          <p:cNvSpPr/>
          <p:nvPr/>
        </p:nvSpPr>
        <p:spPr>
          <a:xfrm rot="10800000">
            <a:off x="6307330" y="4288082"/>
            <a:ext cx="450659" cy="560543"/>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
        <p:nvSpPr>
          <p:cNvPr id="20" name="Arrow: Down 19">
            <a:extLst>
              <a:ext uri="{FF2B5EF4-FFF2-40B4-BE49-F238E27FC236}">
                <a16:creationId xmlns:a16="http://schemas.microsoft.com/office/drawing/2014/main" id="{F6362E73-4B43-BEB0-356A-504998D9F370}"/>
              </a:ext>
            </a:extLst>
          </p:cNvPr>
          <p:cNvSpPr/>
          <p:nvPr/>
        </p:nvSpPr>
        <p:spPr>
          <a:xfrm>
            <a:off x="10285668" y="4413096"/>
            <a:ext cx="450659" cy="1478283"/>
          </a:xfrm>
          <a:prstGeom prst="downArrow">
            <a:avLst/>
          </a:prstGeom>
          <a:solidFill>
            <a:schemeClr val="accent2">
              <a:lumMod val="75000"/>
            </a:schemeClr>
          </a:solidFill>
          <a:ln w="12700" cap="flat" cmpd="sng" algn="ctr">
            <a:solidFill>
              <a:sysClr val="window" lastClr="FFFFFF">
                <a:hueOff val="0"/>
                <a:satOff val="0"/>
                <a:lumOff val="0"/>
                <a:alphaOff val="0"/>
              </a:sysClr>
            </a:solidFill>
            <a:prstDash val="solid"/>
            <a:miter lim="800000"/>
          </a:ln>
          <a:effectLst/>
        </p:spPr>
      </p:sp>
      <p:sp>
        <p:nvSpPr>
          <p:cNvPr id="21" name="Arrow: Down 20">
            <a:extLst>
              <a:ext uri="{FF2B5EF4-FFF2-40B4-BE49-F238E27FC236}">
                <a16:creationId xmlns:a16="http://schemas.microsoft.com/office/drawing/2014/main" id="{11953709-D8EE-0395-6E2F-130610D436C1}"/>
              </a:ext>
            </a:extLst>
          </p:cNvPr>
          <p:cNvSpPr/>
          <p:nvPr/>
        </p:nvSpPr>
        <p:spPr>
          <a:xfrm rot="5400000">
            <a:off x="7816449" y="5613613"/>
            <a:ext cx="450659" cy="1478283"/>
          </a:xfrm>
          <a:prstGeom prst="downArrow">
            <a:avLst/>
          </a:prstGeom>
          <a:solidFill>
            <a:schemeClr val="accent2">
              <a:lumMod val="75000"/>
            </a:schemeClr>
          </a:solidFill>
          <a:ln w="12700" cap="flat" cmpd="sng" algn="ctr">
            <a:solidFill>
              <a:sysClr val="window" lastClr="FFFFFF">
                <a:hueOff val="0"/>
                <a:satOff val="0"/>
                <a:lumOff val="0"/>
                <a:alphaOff val="0"/>
              </a:sysClr>
            </a:solidFill>
            <a:prstDash val="solid"/>
            <a:miter lim="800000"/>
          </a:ln>
          <a:effectLst/>
        </p:spPr>
      </p:sp>
      <p:sp>
        <p:nvSpPr>
          <p:cNvPr id="22" name="TextBox 21">
            <a:extLst>
              <a:ext uri="{FF2B5EF4-FFF2-40B4-BE49-F238E27FC236}">
                <a16:creationId xmlns:a16="http://schemas.microsoft.com/office/drawing/2014/main" id="{75A335C7-95BC-EDC5-9B3D-109CC700C5CE}"/>
              </a:ext>
            </a:extLst>
          </p:cNvPr>
          <p:cNvSpPr txBox="1"/>
          <p:nvPr/>
        </p:nvSpPr>
        <p:spPr>
          <a:xfrm>
            <a:off x="-3009" y="6005350"/>
            <a:ext cx="2793836" cy="646331"/>
          </a:xfrm>
          <a:prstGeom prst="rect">
            <a:avLst/>
          </a:prstGeom>
          <a:noFill/>
        </p:spPr>
        <p:txBody>
          <a:bodyPr wrap="square" rtlCol="0">
            <a:spAutoFit/>
          </a:bodyPr>
          <a:lstStyle/>
          <a:p>
            <a:pPr algn="ctr"/>
            <a:r>
              <a:rPr lang="en-US" dirty="0"/>
              <a:t>Environmental Risk Determined</a:t>
            </a:r>
            <a:endParaRPr lang="en-AU" dirty="0"/>
          </a:p>
        </p:txBody>
      </p:sp>
      <p:sp>
        <p:nvSpPr>
          <p:cNvPr id="23" name="Arrow: Down 22">
            <a:extLst>
              <a:ext uri="{FF2B5EF4-FFF2-40B4-BE49-F238E27FC236}">
                <a16:creationId xmlns:a16="http://schemas.microsoft.com/office/drawing/2014/main" id="{159258EF-40E5-1FEB-0457-750B7A75FA32}"/>
              </a:ext>
            </a:extLst>
          </p:cNvPr>
          <p:cNvSpPr/>
          <p:nvPr/>
        </p:nvSpPr>
        <p:spPr>
          <a:xfrm rot="5400000">
            <a:off x="3246992" y="5589373"/>
            <a:ext cx="450659" cy="1478283"/>
          </a:xfrm>
          <a:prstGeom prst="downArrow">
            <a:avLst/>
          </a:prstGeom>
          <a:solidFill>
            <a:schemeClr val="accent2">
              <a:lumMod val="75000"/>
            </a:schemeClr>
          </a:solidFill>
          <a:ln w="12700" cap="flat" cmpd="sng" algn="ctr">
            <a:solidFill>
              <a:sysClr val="window" lastClr="FFFFFF">
                <a:hueOff val="0"/>
                <a:satOff val="0"/>
                <a:lumOff val="0"/>
                <a:alphaOff val="0"/>
              </a:sysClr>
            </a:solidFill>
            <a:prstDash val="solid"/>
            <a:miter lim="800000"/>
          </a:ln>
          <a:effectLst/>
        </p:spPr>
      </p:sp>
      <p:sp>
        <p:nvSpPr>
          <p:cNvPr id="24" name="TextBox 23">
            <a:extLst>
              <a:ext uri="{FF2B5EF4-FFF2-40B4-BE49-F238E27FC236}">
                <a16:creationId xmlns:a16="http://schemas.microsoft.com/office/drawing/2014/main" id="{5DE3C7DA-650B-1381-1BC8-4BE87180397F}"/>
              </a:ext>
            </a:extLst>
          </p:cNvPr>
          <p:cNvSpPr txBox="1"/>
          <p:nvPr/>
        </p:nvSpPr>
        <p:spPr>
          <a:xfrm>
            <a:off x="4709997" y="5275805"/>
            <a:ext cx="2262551" cy="369332"/>
          </a:xfrm>
          <a:prstGeom prst="rect">
            <a:avLst/>
          </a:prstGeom>
          <a:noFill/>
        </p:spPr>
        <p:txBody>
          <a:bodyPr wrap="square" rtlCol="0">
            <a:spAutoFit/>
          </a:bodyPr>
          <a:lstStyle/>
          <a:p>
            <a:pPr algn="ctr"/>
            <a:r>
              <a:rPr lang="en-US" dirty="0"/>
              <a:t>Ecological Values</a:t>
            </a:r>
            <a:endParaRPr lang="en-AU" dirty="0"/>
          </a:p>
        </p:txBody>
      </p:sp>
      <p:sp>
        <p:nvSpPr>
          <p:cNvPr id="25" name="Arrow: Down 24">
            <a:extLst>
              <a:ext uri="{FF2B5EF4-FFF2-40B4-BE49-F238E27FC236}">
                <a16:creationId xmlns:a16="http://schemas.microsoft.com/office/drawing/2014/main" id="{A2F27C22-0F61-8866-4C0C-8D25F38D4DBD}"/>
              </a:ext>
            </a:extLst>
          </p:cNvPr>
          <p:cNvSpPr/>
          <p:nvPr/>
        </p:nvSpPr>
        <p:spPr>
          <a:xfrm rot="10800000">
            <a:off x="5615942" y="4601107"/>
            <a:ext cx="450659" cy="560543"/>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Tree>
    <p:extLst>
      <p:ext uri="{BB962C8B-B14F-4D97-AF65-F5344CB8AC3E}">
        <p14:creationId xmlns:p14="http://schemas.microsoft.com/office/powerpoint/2010/main" val="994782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3" name="Content Placeholder 2">
            <a:extLst>
              <a:ext uri="{FF2B5EF4-FFF2-40B4-BE49-F238E27FC236}">
                <a16:creationId xmlns:a16="http://schemas.microsoft.com/office/drawing/2014/main" id="{0EBAD519-7BEE-8B22-D22C-E9CD03E7F5E4}"/>
              </a:ext>
            </a:extLst>
          </p:cNvPr>
          <p:cNvSpPr>
            <a:spLocks noGrp="1"/>
          </p:cNvSpPr>
          <p:nvPr>
            <p:ph idx="1"/>
          </p:nvPr>
        </p:nvSpPr>
        <p:spPr>
          <a:xfrm>
            <a:off x="160867" y="2456833"/>
            <a:ext cx="11861800" cy="3853531"/>
          </a:xfrm>
        </p:spPr>
        <p:txBody>
          <a:bodyPr/>
          <a:lstStyle/>
          <a:p>
            <a:r>
              <a:rPr lang="en-US" dirty="0"/>
              <a:t>Outcome</a:t>
            </a:r>
          </a:p>
          <a:p>
            <a:pPr marL="342900" indent="-342900">
              <a:buFont typeface="Arial" panose="020B0604020202020204" pitchFamily="34" charset="0"/>
              <a:buChar char="•"/>
            </a:pPr>
            <a:r>
              <a:rPr lang="en-US" b="0" dirty="0"/>
              <a:t>Estimated dose rates were low. </a:t>
            </a:r>
          </a:p>
          <a:p>
            <a:pPr marL="342900" indent="-342900">
              <a:buFont typeface="Arial" panose="020B0604020202020204" pitchFamily="34" charset="0"/>
              <a:buChar char="•"/>
            </a:pPr>
            <a:r>
              <a:rPr lang="en-US" b="0" dirty="0"/>
              <a:t>Unlikely to yield any measurable effect at the population scale.</a:t>
            </a:r>
          </a:p>
          <a:p>
            <a:pPr marL="342900" indent="-342900">
              <a:buFont typeface="Arial" panose="020B0604020202020204" pitchFamily="34" charset="0"/>
              <a:buChar char="•"/>
            </a:pPr>
            <a:r>
              <a:rPr lang="en-US" b="0" dirty="0"/>
              <a:t>Considered low risk associated with past or future use of site water for dust suppression.</a:t>
            </a:r>
          </a:p>
          <a:p>
            <a:pPr marL="342900" indent="-342900">
              <a:buFont typeface="Arial" panose="020B0604020202020204" pitchFamily="34" charset="0"/>
              <a:buChar char="•"/>
            </a:pPr>
            <a:r>
              <a:rPr lang="en-US" b="0" dirty="0"/>
              <a:t>License was amended</a:t>
            </a:r>
          </a:p>
          <a:p>
            <a:pPr marL="342900" indent="-342900">
              <a:buFont typeface="Arial" panose="020B0604020202020204" pitchFamily="34" charset="0"/>
              <a:buChar char="•"/>
            </a:pPr>
            <a:endParaRPr lang="en-US" b="0" dirty="0"/>
          </a:p>
          <a:p>
            <a:r>
              <a:rPr lang="en-US" dirty="0"/>
              <a:t>Key Message</a:t>
            </a:r>
          </a:p>
          <a:p>
            <a:r>
              <a:rPr lang="en-US" b="0" dirty="0"/>
              <a:t>Complete adequate baseline studies and appropriate risk assessments</a:t>
            </a:r>
            <a:br>
              <a:rPr lang="en-US" b="0" dirty="0"/>
            </a:br>
            <a:r>
              <a:rPr lang="en-US" b="0" dirty="0"/>
              <a:t>prior to commencement of operations!</a:t>
            </a:r>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1138773"/>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Case Study # 1</a:t>
            </a:r>
          </a:p>
          <a:p>
            <a:pPr algn="ctr"/>
            <a:r>
              <a:rPr lang="en-US" sz="2800" b="1" i="1" dirty="0">
                <a:solidFill>
                  <a:schemeClr val="bg2">
                    <a:lumMod val="75000"/>
                  </a:schemeClr>
                </a:solidFill>
                <a:latin typeface="Sitka Banner" panose="02000505000000020004" pitchFamily="2" charset="0"/>
                <a:cs typeface="Aharoni" panose="02010803020104030203" pitchFamily="2" charset="-79"/>
              </a:rPr>
              <a:t>Baseline studies are important!</a:t>
            </a:r>
            <a:endParaRPr lang="en-AU" sz="2800" i="1" dirty="0">
              <a:solidFill>
                <a:schemeClr val="bg2">
                  <a:lumMod val="75000"/>
                </a:schemeClr>
              </a:solidFill>
              <a:latin typeface="Sitka Banner" panose="02000505000000020004" pitchFamily="2" charset="0"/>
            </a:endParaRPr>
          </a:p>
        </p:txBody>
      </p:sp>
      <p:pic>
        <p:nvPicPr>
          <p:cNvPr id="2052" name="Picture 4" descr="Homer Simpson by Dairugger on DeviantArt">
            <a:extLst>
              <a:ext uri="{FF2B5EF4-FFF2-40B4-BE49-F238E27FC236}">
                <a16:creationId xmlns:a16="http://schemas.microsoft.com/office/drawing/2014/main" id="{B03B2847-45FC-9AA3-41DD-45E410228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2209" y="4481555"/>
            <a:ext cx="2864605" cy="228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09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3" name="Content Placeholder 2">
            <a:extLst>
              <a:ext uri="{FF2B5EF4-FFF2-40B4-BE49-F238E27FC236}">
                <a16:creationId xmlns:a16="http://schemas.microsoft.com/office/drawing/2014/main" id="{0EBAD519-7BEE-8B22-D22C-E9CD03E7F5E4}"/>
              </a:ext>
            </a:extLst>
          </p:cNvPr>
          <p:cNvSpPr>
            <a:spLocks noGrp="1"/>
          </p:cNvSpPr>
          <p:nvPr>
            <p:ph idx="1"/>
          </p:nvPr>
        </p:nvSpPr>
        <p:spPr>
          <a:xfrm>
            <a:off x="160867" y="2456833"/>
            <a:ext cx="11861800" cy="3958782"/>
          </a:xfrm>
        </p:spPr>
        <p:txBody>
          <a:bodyPr/>
          <a:lstStyle/>
          <a:p>
            <a:r>
              <a:rPr lang="en-US" dirty="0"/>
              <a:t>Background</a:t>
            </a:r>
          </a:p>
          <a:p>
            <a:pPr marL="342900" indent="-342900">
              <a:buFont typeface="Arial" panose="020B0604020202020204" pitchFamily="34" charset="0"/>
              <a:buChar char="•"/>
            </a:pPr>
            <a:r>
              <a:rPr lang="en-US" b="0" dirty="0"/>
              <a:t>Rare Earths Deposit containing elevated concentrations of uranium and thorium.</a:t>
            </a:r>
          </a:p>
          <a:p>
            <a:pPr marL="342900" indent="-342900">
              <a:buFont typeface="Arial" panose="020B0604020202020204" pitchFamily="34" charset="0"/>
              <a:buChar char="•"/>
            </a:pPr>
            <a:r>
              <a:rPr lang="en-US" b="0" dirty="0"/>
              <a:t>On-site processing and separation of ore would result in elevated uranium and thorium concentrations in tailings waste.</a:t>
            </a:r>
          </a:p>
          <a:p>
            <a:pPr marL="342900" indent="-342900">
              <a:buFont typeface="Arial" panose="020B0604020202020204" pitchFamily="34" charset="0"/>
              <a:buChar char="•"/>
            </a:pPr>
            <a:r>
              <a:rPr lang="en-AU" b="0" dirty="0"/>
              <a:t>Post-closure activities expected to return to livestock grazing.</a:t>
            </a:r>
          </a:p>
          <a:p>
            <a:endParaRPr lang="en-AU" b="0" dirty="0"/>
          </a:p>
          <a:p>
            <a:r>
              <a:rPr lang="en-AU" b="0" dirty="0"/>
              <a:t>What would be the effect of elevated activity concentrations in</a:t>
            </a:r>
          </a:p>
          <a:p>
            <a:r>
              <a:rPr lang="en-AU" b="0" dirty="0"/>
              <a:t>The TSF on livestock grazing?</a:t>
            </a:r>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1138773"/>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Case Study # 2</a:t>
            </a:r>
          </a:p>
          <a:p>
            <a:pPr algn="ctr"/>
            <a:r>
              <a:rPr lang="en-US" sz="2800" b="1" i="1" dirty="0">
                <a:solidFill>
                  <a:schemeClr val="bg2">
                    <a:lumMod val="75000"/>
                  </a:schemeClr>
                </a:solidFill>
                <a:latin typeface="Sitka Banner" panose="02000505000000020004" pitchFamily="2" charset="0"/>
                <a:cs typeface="Aharoni" panose="02010803020104030203" pitchFamily="2" charset="-79"/>
              </a:rPr>
              <a:t>Where's the Beef?</a:t>
            </a:r>
            <a:endParaRPr lang="en-AU" sz="2800" i="1" dirty="0">
              <a:solidFill>
                <a:schemeClr val="bg2">
                  <a:lumMod val="75000"/>
                </a:schemeClr>
              </a:solidFill>
              <a:latin typeface="Sitka Banner" panose="02000505000000020004" pitchFamily="2" charset="0"/>
            </a:endParaRPr>
          </a:p>
        </p:txBody>
      </p:sp>
      <p:pic>
        <p:nvPicPr>
          <p:cNvPr id="5" name="Picture 4">
            <a:extLst>
              <a:ext uri="{FF2B5EF4-FFF2-40B4-BE49-F238E27FC236}">
                <a16:creationId xmlns:a16="http://schemas.microsoft.com/office/drawing/2014/main" id="{8C4CDAD7-C135-92E2-234E-28F67D059D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87410" y="3904708"/>
            <a:ext cx="4035257" cy="2744569"/>
          </a:xfrm>
          <a:custGeom>
            <a:avLst/>
            <a:gdLst>
              <a:gd name="connsiteX0" fmla="*/ 0 w 4035257"/>
              <a:gd name="connsiteY0" fmla="*/ 0 h 2744569"/>
              <a:gd name="connsiteX1" fmla="*/ 753248 w 4035257"/>
              <a:gd name="connsiteY1" fmla="*/ 0 h 2744569"/>
              <a:gd name="connsiteX2" fmla="*/ 1385438 w 4035257"/>
              <a:gd name="connsiteY2" fmla="*/ 0 h 2744569"/>
              <a:gd name="connsiteX3" fmla="*/ 2098334 w 4035257"/>
              <a:gd name="connsiteY3" fmla="*/ 0 h 2744569"/>
              <a:gd name="connsiteX4" fmla="*/ 2811229 w 4035257"/>
              <a:gd name="connsiteY4" fmla="*/ 0 h 2744569"/>
              <a:gd name="connsiteX5" fmla="*/ 3362714 w 4035257"/>
              <a:gd name="connsiteY5" fmla="*/ 0 h 2744569"/>
              <a:gd name="connsiteX6" fmla="*/ 4035257 w 4035257"/>
              <a:gd name="connsiteY6" fmla="*/ 0 h 2744569"/>
              <a:gd name="connsiteX7" fmla="*/ 4035257 w 4035257"/>
              <a:gd name="connsiteY7" fmla="*/ 631251 h 2744569"/>
              <a:gd name="connsiteX8" fmla="*/ 4035257 w 4035257"/>
              <a:gd name="connsiteY8" fmla="*/ 1235056 h 2744569"/>
              <a:gd name="connsiteX9" fmla="*/ 4035257 w 4035257"/>
              <a:gd name="connsiteY9" fmla="*/ 1866307 h 2744569"/>
              <a:gd name="connsiteX10" fmla="*/ 4035257 w 4035257"/>
              <a:gd name="connsiteY10" fmla="*/ 2744569 h 2744569"/>
              <a:gd name="connsiteX11" fmla="*/ 3282009 w 4035257"/>
              <a:gd name="connsiteY11" fmla="*/ 2744569 h 2744569"/>
              <a:gd name="connsiteX12" fmla="*/ 2569114 w 4035257"/>
              <a:gd name="connsiteY12" fmla="*/ 2744569 h 2744569"/>
              <a:gd name="connsiteX13" fmla="*/ 1977276 w 4035257"/>
              <a:gd name="connsiteY13" fmla="*/ 2744569 h 2744569"/>
              <a:gd name="connsiteX14" fmla="*/ 1304733 w 4035257"/>
              <a:gd name="connsiteY14" fmla="*/ 2744569 h 2744569"/>
              <a:gd name="connsiteX15" fmla="*/ 753248 w 4035257"/>
              <a:gd name="connsiteY15" fmla="*/ 2744569 h 2744569"/>
              <a:gd name="connsiteX16" fmla="*/ 0 w 4035257"/>
              <a:gd name="connsiteY16" fmla="*/ 2744569 h 2744569"/>
              <a:gd name="connsiteX17" fmla="*/ 0 w 4035257"/>
              <a:gd name="connsiteY17" fmla="*/ 2003535 h 2744569"/>
              <a:gd name="connsiteX18" fmla="*/ 0 w 4035257"/>
              <a:gd name="connsiteY18" fmla="*/ 1344839 h 2744569"/>
              <a:gd name="connsiteX19" fmla="*/ 0 w 4035257"/>
              <a:gd name="connsiteY19" fmla="*/ 658697 h 2744569"/>
              <a:gd name="connsiteX20" fmla="*/ 0 w 4035257"/>
              <a:gd name="connsiteY20" fmla="*/ 0 h 274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257" h="2744569" fill="none" extrusionOk="0">
                <a:moveTo>
                  <a:pt x="0" y="0"/>
                </a:moveTo>
                <a:cubicBezTo>
                  <a:pt x="165848" y="33476"/>
                  <a:pt x="425135" y="-8001"/>
                  <a:pt x="753248" y="0"/>
                </a:cubicBezTo>
                <a:cubicBezTo>
                  <a:pt x="1081361" y="8001"/>
                  <a:pt x="1107779" y="-25508"/>
                  <a:pt x="1385438" y="0"/>
                </a:cubicBezTo>
                <a:cubicBezTo>
                  <a:pt x="1663097" y="25508"/>
                  <a:pt x="1767271" y="-5123"/>
                  <a:pt x="2098334" y="0"/>
                </a:cubicBezTo>
                <a:cubicBezTo>
                  <a:pt x="2429397" y="5123"/>
                  <a:pt x="2507975" y="-33026"/>
                  <a:pt x="2811229" y="0"/>
                </a:cubicBezTo>
                <a:cubicBezTo>
                  <a:pt x="3114483" y="33026"/>
                  <a:pt x="3171998" y="17576"/>
                  <a:pt x="3362714" y="0"/>
                </a:cubicBezTo>
                <a:cubicBezTo>
                  <a:pt x="3553430" y="-17576"/>
                  <a:pt x="3789918" y="-32503"/>
                  <a:pt x="4035257" y="0"/>
                </a:cubicBezTo>
                <a:cubicBezTo>
                  <a:pt x="4009341" y="162429"/>
                  <a:pt x="4030770" y="345535"/>
                  <a:pt x="4035257" y="631251"/>
                </a:cubicBezTo>
                <a:cubicBezTo>
                  <a:pt x="4039744" y="916967"/>
                  <a:pt x="4055084" y="1057204"/>
                  <a:pt x="4035257" y="1235056"/>
                </a:cubicBezTo>
                <a:cubicBezTo>
                  <a:pt x="4015430" y="1412908"/>
                  <a:pt x="4045274" y="1689318"/>
                  <a:pt x="4035257" y="1866307"/>
                </a:cubicBezTo>
                <a:cubicBezTo>
                  <a:pt x="4025240" y="2043296"/>
                  <a:pt x="4054603" y="2358022"/>
                  <a:pt x="4035257" y="2744569"/>
                </a:cubicBezTo>
                <a:cubicBezTo>
                  <a:pt x="3766076" y="2716165"/>
                  <a:pt x="3568754" y="2745700"/>
                  <a:pt x="3282009" y="2744569"/>
                </a:cubicBezTo>
                <a:cubicBezTo>
                  <a:pt x="2995264" y="2743438"/>
                  <a:pt x="2869404" y="2741581"/>
                  <a:pt x="2569114" y="2744569"/>
                </a:cubicBezTo>
                <a:cubicBezTo>
                  <a:pt x="2268825" y="2747557"/>
                  <a:pt x="2237225" y="2733983"/>
                  <a:pt x="1977276" y="2744569"/>
                </a:cubicBezTo>
                <a:cubicBezTo>
                  <a:pt x="1717327" y="2755155"/>
                  <a:pt x="1623156" y="2731713"/>
                  <a:pt x="1304733" y="2744569"/>
                </a:cubicBezTo>
                <a:cubicBezTo>
                  <a:pt x="986310" y="2757425"/>
                  <a:pt x="967786" y="2746703"/>
                  <a:pt x="753248" y="2744569"/>
                </a:cubicBezTo>
                <a:cubicBezTo>
                  <a:pt x="538711" y="2742435"/>
                  <a:pt x="158506" y="2753671"/>
                  <a:pt x="0" y="2744569"/>
                </a:cubicBezTo>
                <a:cubicBezTo>
                  <a:pt x="-12102" y="2386587"/>
                  <a:pt x="-25249" y="2358722"/>
                  <a:pt x="0" y="2003535"/>
                </a:cubicBezTo>
                <a:cubicBezTo>
                  <a:pt x="25249" y="1648348"/>
                  <a:pt x="-4121" y="1478080"/>
                  <a:pt x="0" y="1344839"/>
                </a:cubicBezTo>
                <a:cubicBezTo>
                  <a:pt x="4121" y="1211598"/>
                  <a:pt x="16042" y="968403"/>
                  <a:pt x="0" y="658697"/>
                </a:cubicBezTo>
                <a:cubicBezTo>
                  <a:pt x="-16042" y="348991"/>
                  <a:pt x="29309" y="157462"/>
                  <a:pt x="0" y="0"/>
                </a:cubicBezTo>
                <a:close/>
              </a:path>
              <a:path w="4035257" h="2744569" stroke="0" extrusionOk="0">
                <a:moveTo>
                  <a:pt x="0" y="0"/>
                </a:moveTo>
                <a:cubicBezTo>
                  <a:pt x="262902" y="27037"/>
                  <a:pt x="500124" y="-5332"/>
                  <a:pt x="672543" y="0"/>
                </a:cubicBezTo>
                <a:cubicBezTo>
                  <a:pt x="844962" y="5332"/>
                  <a:pt x="1217978" y="-12560"/>
                  <a:pt x="1425791" y="0"/>
                </a:cubicBezTo>
                <a:cubicBezTo>
                  <a:pt x="1633604" y="12560"/>
                  <a:pt x="1777895" y="25250"/>
                  <a:pt x="2017628" y="0"/>
                </a:cubicBezTo>
                <a:cubicBezTo>
                  <a:pt x="2257361" y="-25250"/>
                  <a:pt x="2517566" y="-21418"/>
                  <a:pt x="2649819" y="0"/>
                </a:cubicBezTo>
                <a:cubicBezTo>
                  <a:pt x="2782072" y="21418"/>
                  <a:pt x="3196242" y="-748"/>
                  <a:pt x="3362714" y="0"/>
                </a:cubicBezTo>
                <a:cubicBezTo>
                  <a:pt x="3529187" y="748"/>
                  <a:pt x="3796129" y="-4054"/>
                  <a:pt x="4035257" y="0"/>
                </a:cubicBezTo>
                <a:cubicBezTo>
                  <a:pt x="4037497" y="149186"/>
                  <a:pt x="4063996" y="449839"/>
                  <a:pt x="4035257" y="631251"/>
                </a:cubicBezTo>
                <a:cubicBezTo>
                  <a:pt x="4006518" y="812663"/>
                  <a:pt x="4036729" y="1117865"/>
                  <a:pt x="4035257" y="1262502"/>
                </a:cubicBezTo>
                <a:cubicBezTo>
                  <a:pt x="4033785" y="1407139"/>
                  <a:pt x="4037628" y="1634995"/>
                  <a:pt x="4035257" y="2003535"/>
                </a:cubicBezTo>
                <a:cubicBezTo>
                  <a:pt x="4032886" y="2372075"/>
                  <a:pt x="4071099" y="2532597"/>
                  <a:pt x="4035257" y="2744569"/>
                </a:cubicBezTo>
                <a:cubicBezTo>
                  <a:pt x="3720827" y="2728881"/>
                  <a:pt x="3511464" y="2777443"/>
                  <a:pt x="3282009" y="2744569"/>
                </a:cubicBezTo>
                <a:cubicBezTo>
                  <a:pt x="3052554" y="2711695"/>
                  <a:pt x="2844407" y="2761268"/>
                  <a:pt x="2569114" y="2744569"/>
                </a:cubicBezTo>
                <a:cubicBezTo>
                  <a:pt x="2293822" y="2727870"/>
                  <a:pt x="2164244" y="2758471"/>
                  <a:pt x="1977276" y="2744569"/>
                </a:cubicBezTo>
                <a:cubicBezTo>
                  <a:pt x="1790308" y="2730667"/>
                  <a:pt x="1448385" y="2738963"/>
                  <a:pt x="1264381" y="2744569"/>
                </a:cubicBezTo>
                <a:cubicBezTo>
                  <a:pt x="1080377" y="2750175"/>
                  <a:pt x="943533" y="2762514"/>
                  <a:pt x="712895" y="2744569"/>
                </a:cubicBezTo>
                <a:cubicBezTo>
                  <a:pt x="482257" y="2726624"/>
                  <a:pt x="299505" y="2760635"/>
                  <a:pt x="0" y="2744569"/>
                </a:cubicBezTo>
                <a:cubicBezTo>
                  <a:pt x="-26098" y="2507732"/>
                  <a:pt x="-25159" y="2201970"/>
                  <a:pt x="0" y="2003535"/>
                </a:cubicBezTo>
                <a:cubicBezTo>
                  <a:pt x="25159" y="1805100"/>
                  <a:pt x="11914" y="1513492"/>
                  <a:pt x="0" y="1317393"/>
                </a:cubicBezTo>
                <a:cubicBezTo>
                  <a:pt x="-11914" y="1121294"/>
                  <a:pt x="-27373" y="924907"/>
                  <a:pt x="0" y="658697"/>
                </a:cubicBezTo>
                <a:cubicBezTo>
                  <a:pt x="27373" y="392487"/>
                  <a:pt x="31859" y="169772"/>
                  <a:pt x="0" y="0"/>
                </a:cubicBezTo>
                <a:close/>
              </a:path>
            </a:pathLst>
          </a:custGeom>
          <a:ln>
            <a:solidFill>
              <a:schemeClr val="tx1"/>
            </a:solidFill>
            <a:extLst>
              <a:ext uri="{C807C97D-BFC1-408E-A445-0C87EB9F89A2}">
                <ask:lineSketchStyleProps xmlns:ask="http://schemas.microsoft.com/office/drawing/2018/sketchyshapes" sd="1937308644">
                  <a:prstGeom prst="rect">
                    <a:avLst/>
                  </a:prstGeom>
                  <ask:type>
                    <ask:lineSketchFreehand/>
                  </ask:type>
                </ask:lineSketchStyleProps>
              </a:ext>
            </a:extLst>
          </a:ln>
        </p:spPr>
      </p:pic>
    </p:spTree>
    <p:extLst>
      <p:ext uri="{BB962C8B-B14F-4D97-AF65-F5344CB8AC3E}">
        <p14:creationId xmlns:p14="http://schemas.microsoft.com/office/powerpoint/2010/main" val="1694717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1138773"/>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Case Study # 2</a:t>
            </a:r>
          </a:p>
          <a:p>
            <a:pPr algn="ctr"/>
            <a:r>
              <a:rPr lang="en-US" sz="2800" b="1" i="1" dirty="0">
                <a:solidFill>
                  <a:schemeClr val="bg2">
                    <a:lumMod val="75000"/>
                  </a:schemeClr>
                </a:solidFill>
                <a:latin typeface="Sitka Banner" panose="02000505000000020004" pitchFamily="2" charset="0"/>
                <a:cs typeface="Aharoni" panose="02010803020104030203" pitchFamily="2" charset="-79"/>
              </a:rPr>
              <a:t>Where's the Beef?</a:t>
            </a:r>
            <a:endParaRPr lang="en-AU" sz="2800" i="1" dirty="0">
              <a:solidFill>
                <a:schemeClr val="bg2">
                  <a:lumMod val="75000"/>
                </a:schemeClr>
              </a:solidFill>
              <a:latin typeface="Sitka Banner" panose="02000505000000020004" pitchFamily="2" charset="0"/>
            </a:endParaRPr>
          </a:p>
        </p:txBody>
      </p:sp>
      <p:sp>
        <p:nvSpPr>
          <p:cNvPr id="23" name="Content Placeholder 2">
            <a:extLst>
              <a:ext uri="{FF2B5EF4-FFF2-40B4-BE49-F238E27FC236}">
                <a16:creationId xmlns:a16="http://schemas.microsoft.com/office/drawing/2014/main" id="{E8F43DAE-B2D8-23D5-E605-D733AB4ED730}"/>
              </a:ext>
            </a:extLst>
          </p:cNvPr>
          <p:cNvSpPr txBox="1">
            <a:spLocks/>
          </p:cNvSpPr>
          <p:nvPr/>
        </p:nvSpPr>
        <p:spPr>
          <a:xfrm>
            <a:off x="160867" y="2456833"/>
            <a:ext cx="11861800" cy="4321654"/>
          </a:xfrm>
          <a:prstGeom prst="roundRect">
            <a:avLst>
              <a:gd name="adj" fmla="val 11619"/>
            </a:avLst>
          </a:prstGeom>
          <a:ln w="15875" cap="rnd">
            <a:solidFill>
              <a:schemeClr val="bg2">
                <a:lumMod val="75000"/>
              </a:scheme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7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The purpose of the assessment was to determine the potential risks associated with the elevated activity concentrations in the TSF for cattle grazing.</a:t>
            </a:r>
          </a:p>
          <a:p>
            <a:endParaRPr lang="en-US" b="0" dirty="0"/>
          </a:p>
        </p:txBody>
      </p:sp>
      <p:sp>
        <p:nvSpPr>
          <p:cNvPr id="24" name="TextBox 23">
            <a:extLst>
              <a:ext uri="{FF2B5EF4-FFF2-40B4-BE49-F238E27FC236}">
                <a16:creationId xmlns:a16="http://schemas.microsoft.com/office/drawing/2014/main" id="{F8B863F1-8888-20F5-CE4E-BD75C49E2118}"/>
              </a:ext>
            </a:extLst>
          </p:cNvPr>
          <p:cNvSpPr txBox="1"/>
          <p:nvPr/>
        </p:nvSpPr>
        <p:spPr>
          <a:xfrm>
            <a:off x="101567" y="3595522"/>
            <a:ext cx="2692961" cy="369332"/>
          </a:xfrm>
          <a:prstGeom prst="rect">
            <a:avLst/>
          </a:prstGeom>
          <a:noFill/>
        </p:spPr>
        <p:txBody>
          <a:bodyPr wrap="square" rtlCol="0">
            <a:spAutoFit/>
          </a:bodyPr>
          <a:lstStyle/>
          <a:p>
            <a:pPr algn="ctr"/>
            <a:r>
              <a:rPr lang="en-US" dirty="0"/>
              <a:t>Waste Data Reviewed</a:t>
            </a:r>
            <a:endParaRPr lang="en-AU" dirty="0"/>
          </a:p>
        </p:txBody>
      </p:sp>
      <p:sp>
        <p:nvSpPr>
          <p:cNvPr id="25" name="TextBox 24">
            <a:extLst>
              <a:ext uri="{FF2B5EF4-FFF2-40B4-BE49-F238E27FC236}">
                <a16:creationId xmlns:a16="http://schemas.microsoft.com/office/drawing/2014/main" id="{D3F29054-68CF-1364-2FDC-D63238A6246C}"/>
              </a:ext>
            </a:extLst>
          </p:cNvPr>
          <p:cNvSpPr txBox="1"/>
          <p:nvPr/>
        </p:nvSpPr>
        <p:spPr>
          <a:xfrm>
            <a:off x="4395068" y="3453698"/>
            <a:ext cx="2793836" cy="923330"/>
          </a:xfrm>
          <a:prstGeom prst="rect">
            <a:avLst/>
          </a:prstGeom>
          <a:noFill/>
        </p:spPr>
        <p:txBody>
          <a:bodyPr wrap="square" rtlCol="0">
            <a:spAutoFit/>
          </a:bodyPr>
          <a:lstStyle/>
          <a:p>
            <a:pPr algn="ctr"/>
            <a:r>
              <a:rPr lang="en-US" dirty="0"/>
              <a:t>Parameters / constraints for exposure pathways adopted</a:t>
            </a:r>
          </a:p>
        </p:txBody>
      </p:sp>
      <p:sp>
        <p:nvSpPr>
          <p:cNvPr id="28" name="TextBox 27">
            <a:extLst>
              <a:ext uri="{FF2B5EF4-FFF2-40B4-BE49-F238E27FC236}">
                <a16:creationId xmlns:a16="http://schemas.microsoft.com/office/drawing/2014/main" id="{D71020EF-73CD-0DB6-B8E0-9E9247826461}"/>
              </a:ext>
            </a:extLst>
          </p:cNvPr>
          <p:cNvSpPr txBox="1"/>
          <p:nvPr/>
        </p:nvSpPr>
        <p:spPr>
          <a:xfrm>
            <a:off x="4422157" y="4791958"/>
            <a:ext cx="2793836" cy="646331"/>
          </a:xfrm>
          <a:prstGeom prst="rect">
            <a:avLst/>
          </a:prstGeom>
          <a:noFill/>
        </p:spPr>
        <p:txBody>
          <a:bodyPr wrap="square" rtlCol="0">
            <a:spAutoFit/>
          </a:bodyPr>
          <a:lstStyle/>
          <a:p>
            <a:pPr algn="ctr"/>
            <a:r>
              <a:rPr lang="en-US" dirty="0"/>
              <a:t>Dose Rates Modelled</a:t>
            </a:r>
            <a:br>
              <a:rPr lang="en-US" dirty="0"/>
            </a:br>
            <a:r>
              <a:rPr lang="en-US" dirty="0"/>
              <a:t>(ERICA)</a:t>
            </a:r>
            <a:endParaRPr lang="en-AU" dirty="0"/>
          </a:p>
        </p:txBody>
      </p:sp>
      <p:sp>
        <p:nvSpPr>
          <p:cNvPr id="31" name="Arrow: Down 30">
            <a:extLst>
              <a:ext uri="{FF2B5EF4-FFF2-40B4-BE49-F238E27FC236}">
                <a16:creationId xmlns:a16="http://schemas.microsoft.com/office/drawing/2014/main" id="{72496993-BCC6-24F6-987B-11ED840E1093}"/>
              </a:ext>
            </a:extLst>
          </p:cNvPr>
          <p:cNvSpPr/>
          <p:nvPr/>
        </p:nvSpPr>
        <p:spPr>
          <a:xfrm rot="16200000">
            <a:off x="3269730" y="3046291"/>
            <a:ext cx="450659" cy="1478283"/>
          </a:xfrm>
          <a:prstGeom prst="downArrow">
            <a:avLst/>
          </a:prstGeom>
          <a:solidFill>
            <a:schemeClr val="accent2">
              <a:lumMod val="75000"/>
            </a:schemeClr>
          </a:solidFill>
          <a:ln w="12700" cap="flat" cmpd="sng" algn="ctr">
            <a:solidFill>
              <a:sysClr val="window" lastClr="FFFFFF">
                <a:hueOff val="0"/>
                <a:satOff val="0"/>
                <a:lumOff val="0"/>
                <a:alphaOff val="0"/>
              </a:sysClr>
            </a:solidFill>
            <a:prstDash val="solid"/>
            <a:miter lim="800000"/>
          </a:ln>
          <a:effectLst/>
        </p:spPr>
      </p:sp>
      <p:sp>
        <p:nvSpPr>
          <p:cNvPr id="36" name="Arrow: Down 35">
            <a:extLst>
              <a:ext uri="{FF2B5EF4-FFF2-40B4-BE49-F238E27FC236}">
                <a16:creationId xmlns:a16="http://schemas.microsoft.com/office/drawing/2014/main" id="{85904C6B-EBA9-5216-AFBA-C1E8E1480201}"/>
              </a:ext>
            </a:extLst>
          </p:cNvPr>
          <p:cNvSpPr/>
          <p:nvPr/>
        </p:nvSpPr>
        <p:spPr>
          <a:xfrm>
            <a:off x="5606136" y="4406729"/>
            <a:ext cx="450659" cy="425809"/>
          </a:xfrm>
          <a:prstGeom prst="downArrow">
            <a:avLst/>
          </a:prstGeom>
          <a:solidFill>
            <a:schemeClr val="accent2">
              <a:lumMod val="75000"/>
            </a:schemeClr>
          </a:solidFill>
          <a:ln w="12700" cap="flat" cmpd="sng" algn="ctr">
            <a:solidFill>
              <a:sysClr val="window" lastClr="FFFFFF">
                <a:hueOff val="0"/>
                <a:satOff val="0"/>
                <a:lumOff val="0"/>
                <a:alphaOff val="0"/>
              </a:sysClr>
            </a:solidFill>
            <a:prstDash val="solid"/>
            <a:miter lim="800000"/>
          </a:ln>
          <a:effectLst/>
        </p:spPr>
      </p:sp>
      <p:sp>
        <p:nvSpPr>
          <p:cNvPr id="37" name="TextBox 36">
            <a:extLst>
              <a:ext uri="{FF2B5EF4-FFF2-40B4-BE49-F238E27FC236}">
                <a16:creationId xmlns:a16="http://schemas.microsoft.com/office/drawing/2014/main" id="{60BCA305-DA35-1E15-4D14-66DB22DB7BE3}"/>
              </a:ext>
            </a:extLst>
          </p:cNvPr>
          <p:cNvSpPr txBox="1"/>
          <p:nvPr/>
        </p:nvSpPr>
        <p:spPr>
          <a:xfrm>
            <a:off x="8701558" y="4653458"/>
            <a:ext cx="2793836" cy="923330"/>
          </a:xfrm>
          <a:prstGeom prst="rect">
            <a:avLst/>
          </a:prstGeom>
          <a:noFill/>
        </p:spPr>
        <p:txBody>
          <a:bodyPr wrap="square" rtlCol="0">
            <a:spAutoFit/>
          </a:bodyPr>
          <a:lstStyle/>
          <a:p>
            <a:pPr algn="ctr"/>
            <a:r>
              <a:rPr lang="en-US" dirty="0"/>
              <a:t>Environmental and Human Health Risks Determined</a:t>
            </a:r>
            <a:endParaRPr lang="en-AU" dirty="0"/>
          </a:p>
        </p:txBody>
      </p:sp>
      <p:sp>
        <p:nvSpPr>
          <p:cNvPr id="38" name="Arrow: Down 37">
            <a:extLst>
              <a:ext uri="{FF2B5EF4-FFF2-40B4-BE49-F238E27FC236}">
                <a16:creationId xmlns:a16="http://schemas.microsoft.com/office/drawing/2014/main" id="{E50B59B9-2649-44E9-5897-7CD429845DFE}"/>
              </a:ext>
            </a:extLst>
          </p:cNvPr>
          <p:cNvSpPr/>
          <p:nvPr/>
        </p:nvSpPr>
        <p:spPr>
          <a:xfrm rot="16200000">
            <a:off x="7754586" y="4333741"/>
            <a:ext cx="450659" cy="1478283"/>
          </a:xfrm>
          <a:prstGeom prst="downArrow">
            <a:avLst/>
          </a:prstGeom>
          <a:solidFill>
            <a:schemeClr val="accent2">
              <a:lumMod val="75000"/>
            </a:schemeClr>
          </a:solidFill>
          <a:ln w="12700" cap="flat" cmpd="sng" algn="ctr">
            <a:solidFill>
              <a:sysClr val="window" lastClr="FFFFFF">
                <a:hueOff val="0"/>
                <a:satOff val="0"/>
                <a:lumOff val="0"/>
                <a:alphaOff val="0"/>
              </a:sysClr>
            </a:solidFill>
            <a:prstDash val="solid"/>
            <a:miter lim="800000"/>
          </a:ln>
          <a:effectLst/>
        </p:spPr>
      </p:sp>
      <p:sp>
        <p:nvSpPr>
          <p:cNvPr id="45" name="Arrow: Down 44">
            <a:extLst>
              <a:ext uri="{FF2B5EF4-FFF2-40B4-BE49-F238E27FC236}">
                <a16:creationId xmlns:a16="http://schemas.microsoft.com/office/drawing/2014/main" id="{7EA7E080-3108-1173-88F7-B7778ED907E0}"/>
              </a:ext>
            </a:extLst>
          </p:cNvPr>
          <p:cNvSpPr/>
          <p:nvPr/>
        </p:nvSpPr>
        <p:spPr>
          <a:xfrm rot="10800000">
            <a:off x="5606136" y="5421476"/>
            <a:ext cx="450659" cy="410005"/>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grpSp>
        <p:nvGrpSpPr>
          <p:cNvPr id="48" name="Group 47">
            <a:extLst>
              <a:ext uri="{FF2B5EF4-FFF2-40B4-BE49-F238E27FC236}">
                <a16:creationId xmlns:a16="http://schemas.microsoft.com/office/drawing/2014/main" id="{34A78A38-F0F8-87C5-244B-8CEC2695FFEF}"/>
              </a:ext>
            </a:extLst>
          </p:cNvPr>
          <p:cNvGrpSpPr/>
          <p:nvPr/>
        </p:nvGrpSpPr>
        <p:grpSpPr>
          <a:xfrm>
            <a:off x="838200" y="5918184"/>
            <a:ext cx="10149851" cy="737617"/>
            <a:chOff x="923285" y="5915903"/>
            <a:chExt cx="10149851" cy="737617"/>
          </a:xfrm>
        </p:grpSpPr>
        <p:sp>
          <p:nvSpPr>
            <p:cNvPr id="29" name="TextBox 28">
              <a:extLst>
                <a:ext uri="{FF2B5EF4-FFF2-40B4-BE49-F238E27FC236}">
                  <a16:creationId xmlns:a16="http://schemas.microsoft.com/office/drawing/2014/main" id="{45DC877B-9FF8-0BFD-87A7-263D14F7F0EA}"/>
                </a:ext>
              </a:extLst>
            </p:cNvPr>
            <p:cNvSpPr txBox="1"/>
            <p:nvPr/>
          </p:nvSpPr>
          <p:spPr>
            <a:xfrm>
              <a:off x="923285" y="5969272"/>
              <a:ext cx="3445425" cy="646331"/>
            </a:xfrm>
            <a:prstGeom prst="rect">
              <a:avLst/>
            </a:prstGeom>
            <a:noFill/>
          </p:spPr>
          <p:txBody>
            <a:bodyPr wrap="square" rtlCol="0">
              <a:spAutoFit/>
            </a:bodyPr>
            <a:lstStyle/>
            <a:p>
              <a:pPr algn="ctr"/>
              <a:r>
                <a:rPr lang="en-US" dirty="0"/>
                <a:t>Pathway 1</a:t>
              </a:r>
              <a:br>
                <a:rPr lang="en-US" dirty="0"/>
              </a:br>
              <a:r>
                <a:rPr lang="en-US" dirty="0"/>
                <a:t>Vegetation Uptake</a:t>
              </a:r>
              <a:endParaRPr lang="en-AU" dirty="0"/>
            </a:p>
          </p:txBody>
        </p:sp>
        <p:sp>
          <p:nvSpPr>
            <p:cNvPr id="30" name="TextBox 29">
              <a:extLst>
                <a:ext uri="{FF2B5EF4-FFF2-40B4-BE49-F238E27FC236}">
                  <a16:creationId xmlns:a16="http://schemas.microsoft.com/office/drawing/2014/main" id="{7204AA5B-2E08-CA5C-FA02-FB56821D4974}"/>
                </a:ext>
              </a:extLst>
            </p:cNvPr>
            <p:cNvSpPr txBox="1"/>
            <p:nvPr/>
          </p:nvSpPr>
          <p:spPr>
            <a:xfrm>
              <a:off x="7354130" y="5938079"/>
              <a:ext cx="3719006" cy="646331"/>
            </a:xfrm>
            <a:prstGeom prst="rect">
              <a:avLst/>
            </a:prstGeom>
            <a:noFill/>
          </p:spPr>
          <p:txBody>
            <a:bodyPr wrap="square" rtlCol="0">
              <a:spAutoFit/>
            </a:bodyPr>
            <a:lstStyle/>
            <a:p>
              <a:pPr algn="ctr"/>
              <a:r>
                <a:rPr lang="en-US" dirty="0"/>
                <a:t>Pathway 3</a:t>
              </a:r>
              <a:br>
                <a:rPr lang="en-US" dirty="0"/>
              </a:br>
              <a:r>
                <a:rPr lang="en-US" dirty="0"/>
                <a:t>Accumulation in dairy and beef</a:t>
              </a:r>
              <a:endParaRPr lang="en-AU" dirty="0"/>
            </a:p>
          </p:txBody>
        </p:sp>
        <p:sp>
          <p:nvSpPr>
            <p:cNvPr id="33" name="Arrow: Down 32">
              <a:extLst>
                <a:ext uri="{FF2B5EF4-FFF2-40B4-BE49-F238E27FC236}">
                  <a16:creationId xmlns:a16="http://schemas.microsoft.com/office/drawing/2014/main" id="{07A76F7A-FEA2-6A5E-6314-071526813BB2}"/>
                </a:ext>
              </a:extLst>
            </p:cNvPr>
            <p:cNvSpPr/>
            <p:nvPr/>
          </p:nvSpPr>
          <p:spPr>
            <a:xfrm rot="16200000">
              <a:off x="3863109" y="5980974"/>
              <a:ext cx="450659" cy="560543"/>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
          <p:nvSpPr>
            <p:cNvPr id="39" name="TextBox 38">
              <a:extLst>
                <a:ext uri="{FF2B5EF4-FFF2-40B4-BE49-F238E27FC236}">
                  <a16:creationId xmlns:a16="http://schemas.microsoft.com/office/drawing/2014/main" id="{14F12230-3E49-CD99-F455-5747A42E45DB}"/>
                </a:ext>
              </a:extLst>
            </p:cNvPr>
            <p:cNvSpPr txBox="1"/>
            <p:nvPr/>
          </p:nvSpPr>
          <p:spPr>
            <a:xfrm>
              <a:off x="3685658" y="5966240"/>
              <a:ext cx="3584126" cy="646331"/>
            </a:xfrm>
            <a:prstGeom prst="rect">
              <a:avLst/>
            </a:prstGeom>
            <a:noFill/>
          </p:spPr>
          <p:txBody>
            <a:bodyPr wrap="square" rtlCol="0">
              <a:spAutoFit/>
            </a:bodyPr>
            <a:lstStyle/>
            <a:p>
              <a:pPr algn="ctr"/>
              <a:r>
                <a:rPr lang="en-US" dirty="0"/>
                <a:t>Pathway 2</a:t>
              </a:r>
              <a:br>
                <a:rPr lang="en-US" dirty="0"/>
              </a:br>
              <a:r>
                <a:rPr lang="en-US" dirty="0"/>
                <a:t>Dose to cattle</a:t>
              </a:r>
              <a:endParaRPr lang="en-AU" dirty="0"/>
            </a:p>
          </p:txBody>
        </p:sp>
        <p:sp>
          <p:nvSpPr>
            <p:cNvPr id="41" name="Arrow: Down 40">
              <a:extLst>
                <a:ext uri="{FF2B5EF4-FFF2-40B4-BE49-F238E27FC236}">
                  <a16:creationId xmlns:a16="http://schemas.microsoft.com/office/drawing/2014/main" id="{433A9024-F04E-0E29-3313-CBACA03CAAF5}"/>
                </a:ext>
              </a:extLst>
            </p:cNvPr>
            <p:cNvSpPr/>
            <p:nvPr/>
          </p:nvSpPr>
          <p:spPr>
            <a:xfrm rot="16200000">
              <a:off x="6764183" y="6009133"/>
              <a:ext cx="450659" cy="560543"/>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
          <p:nvSpPr>
            <p:cNvPr id="47" name="Content Placeholder 2">
              <a:extLst>
                <a:ext uri="{FF2B5EF4-FFF2-40B4-BE49-F238E27FC236}">
                  <a16:creationId xmlns:a16="http://schemas.microsoft.com/office/drawing/2014/main" id="{1E9B7CDF-4C06-EB2D-3209-3D25296E5960}"/>
                </a:ext>
              </a:extLst>
            </p:cNvPr>
            <p:cNvSpPr txBox="1">
              <a:spLocks/>
            </p:cNvSpPr>
            <p:nvPr/>
          </p:nvSpPr>
          <p:spPr>
            <a:xfrm>
              <a:off x="1415851" y="5915903"/>
              <a:ext cx="9657285" cy="737617"/>
            </a:xfrm>
            <a:prstGeom prst="roundRect">
              <a:avLst>
                <a:gd name="adj" fmla="val 11619"/>
              </a:avLst>
            </a:prstGeom>
            <a:ln w="15875" cap="rnd">
              <a:solidFill>
                <a:schemeClr val="bg2">
                  <a:lumMod val="75000"/>
                </a:scheme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7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0" dirty="0"/>
            </a:p>
          </p:txBody>
        </p:sp>
      </p:grpSp>
      <p:sp>
        <p:nvSpPr>
          <p:cNvPr id="49" name="TextBox 48">
            <a:extLst>
              <a:ext uri="{FF2B5EF4-FFF2-40B4-BE49-F238E27FC236}">
                <a16:creationId xmlns:a16="http://schemas.microsoft.com/office/drawing/2014/main" id="{4CA3C0F5-B010-BDF1-C1A4-75BD2672E418}"/>
              </a:ext>
            </a:extLst>
          </p:cNvPr>
          <p:cNvSpPr txBox="1"/>
          <p:nvPr/>
        </p:nvSpPr>
        <p:spPr>
          <a:xfrm>
            <a:off x="7836855" y="3345267"/>
            <a:ext cx="4266246" cy="923330"/>
          </a:xfrm>
          <a:prstGeom prst="rect">
            <a:avLst/>
          </a:prstGeom>
          <a:noFill/>
        </p:spPr>
        <p:txBody>
          <a:bodyPr wrap="square" rtlCol="0">
            <a:spAutoFit/>
          </a:bodyPr>
          <a:lstStyle/>
          <a:p>
            <a:pPr marL="285750" indent="-285750">
              <a:buFont typeface="Arial" panose="020B0604020202020204" pitchFamily="34" charset="0"/>
              <a:buChar char="•"/>
            </a:pPr>
            <a:r>
              <a:rPr lang="en-US" dirty="0"/>
              <a:t>Vegetation intake rates by cattle</a:t>
            </a:r>
          </a:p>
          <a:p>
            <a:pPr marL="285750" indent="-285750">
              <a:buFont typeface="Arial" panose="020B0604020202020204" pitchFamily="34" charset="0"/>
              <a:buChar char="•"/>
            </a:pPr>
            <a:r>
              <a:rPr lang="en-US" dirty="0"/>
              <a:t>Cattle residence times near TSF</a:t>
            </a:r>
          </a:p>
          <a:p>
            <a:pPr marL="285750" indent="-285750">
              <a:buFont typeface="Arial" panose="020B0604020202020204" pitchFamily="34" charset="0"/>
              <a:buChar char="•"/>
            </a:pPr>
            <a:r>
              <a:rPr lang="en-AU" dirty="0"/>
              <a:t>Consumer intakes of dairy and beef</a:t>
            </a:r>
          </a:p>
        </p:txBody>
      </p:sp>
      <p:sp>
        <p:nvSpPr>
          <p:cNvPr id="50" name="Arrow: Down 49">
            <a:extLst>
              <a:ext uri="{FF2B5EF4-FFF2-40B4-BE49-F238E27FC236}">
                <a16:creationId xmlns:a16="http://schemas.microsoft.com/office/drawing/2014/main" id="{3D67B712-7610-A367-B3E2-DA23B908AB10}"/>
              </a:ext>
            </a:extLst>
          </p:cNvPr>
          <p:cNvSpPr/>
          <p:nvPr/>
        </p:nvSpPr>
        <p:spPr>
          <a:xfrm rot="5400000">
            <a:off x="7239641" y="3499916"/>
            <a:ext cx="450659" cy="560543"/>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spTree>
    <p:extLst>
      <p:ext uri="{BB962C8B-B14F-4D97-AF65-F5344CB8AC3E}">
        <p14:creationId xmlns:p14="http://schemas.microsoft.com/office/powerpoint/2010/main" val="4177212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3" name="Content Placeholder 2">
            <a:extLst>
              <a:ext uri="{FF2B5EF4-FFF2-40B4-BE49-F238E27FC236}">
                <a16:creationId xmlns:a16="http://schemas.microsoft.com/office/drawing/2014/main" id="{0EBAD519-7BEE-8B22-D22C-E9CD03E7F5E4}"/>
              </a:ext>
            </a:extLst>
          </p:cNvPr>
          <p:cNvSpPr>
            <a:spLocks noGrp="1"/>
          </p:cNvSpPr>
          <p:nvPr>
            <p:ph idx="1"/>
          </p:nvPr>
        </p:nvSpPr>
        <p:spPr>
          <a:xfrm>
            <a:off x="3617407" y="2803885"/>
            <a:ext cx="8514387" cy="3319141"/>
          </a:xfrm>
        </p:spPr>
        <p:txBody>
          <a:bodyPr/>
          <a:lstStyle/>
          <a:p>
            <a:r>
              <a:rPr lang="en-US" dirty="0"/>
              <a:t>Outcome</a:t>
            </a:r>
          </a:p>
          <a:p>
            <a:pPr marL="342900" indent="-342900">
              <a:buFont typeface="Arial" panose="020B0604020202020204" pitchFamily="34" charset="0"/>
              <a:buChar char="•"/>
            </a:pPr>
            <a:r>
              <a:rPr lang="en-US" b="0" dirty="0"/>
              <a:t>Dose rates to cattle were low and risk to cattle health </a:t>
            </a:r>
            <a:r>
              <a:rPr lang="en-US" b="0"/>
              <a:t>was low.</a:t>
            </a:r>
            <a:endParaRPr lang="en-US" b="0" dirty="0"/>
          </a:p>
          <a:p>
            <a:pPr marL="171450" indent="-171450">
              <a:buFont typeface="Arial" panose="020B0604020202020204" pitchFamily="34" charset="0"/>
              <a:buChar char="•"/>
            </a:pPr>
            <a:endParaRPr lang="en-US" sz="800" b="0" dirty="0"/>
          </a:p>
          <a:p>
            <a:pPr marL="342900" indent="-342900">
              <a:buFont typeface="Arial" panose="020B0604020202020204" pitchFamily="34" charset="0"/>
              <a:buChar char="•"/>
            </a:pPr>
            <a:r>
              <a:rPr lang="en-US" b="0" dirty="0"/>
              <a:t>Dose rates to consumers were low and risk to human health was low.</a:t>
            </a:r>
          </a:p>
          <a:p>
            <a:pPr marL="171450" indent="-171450">
              <a:buFont typeface="Arial" panose="020B0604020202020204" pitchFamily="34" charset="0"/>
              <a:buChar char="•"/>
            </a:pPr>
            <a:endParaRPr lang="en-US" sz="1100" b="0" dirty="0"/>
          </a:p>
          <a:p>
            <a:pPr marL="342900" indent="-342900">
              <a:buFont typeface="Arial" panose="020B0604020202020204" pitchFamily="34" charset="0"/>
              <a:buChar char="•"/>
            </a:pPr>
            <a:r>
              <a:rPr lang="en-US" b="0" dirty="0"/>
              <a:t>Overall, negligible risk pertaining to animal welfare, public health or food safety.</a:t>
            </a:r>
          </a:p>
          <a:p>
            <a:endParaRPr lang="en-US" b="0" dirty="0"/>
          </a:p>
          <a:p>
            <a:endParaRPr lang="en-US" b="0" dirty="0"/>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1138773"/>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Case Study # 2</a:t>
            </a:r>
          </a:p>
          <a:p>
            <a:pPr algn="ctr"/>
            <a:r>
              <a:rPr lang="en-US" sz="2800" b="1" i="1" dirty="0">
                <a:solidFill>
                  <a:schemeClr val="bg2">
                    <a:lumMod val="75000"/>
                  </a:schemeClr>
                </a:solidFill>
                <a:latin typeface="Sitka Banner" panose="02000505000000020004" pitchFamily="2" charset="0"/>
                <a:cs typeface="Aharoni" panose="02010803020104030203" pitchFamily="2" charset="-79"/>
              </a:rPr>
              <a:t>Where's the Beef?</a:t>
            </a:r>
            <a:endParaRPr lang="en-AU" sz="2800" i="1" dirty="0">
              <a:solidFill>
                <a:schemeClr val="bg2">
                  <a:lumMod val="75000"/>
                </a:schemeClr>
              </a:solidFill>
              <a:latin typeface="Sitka Banner" panose="02000505000000020004" pitchFamily="2" charset="0"/>
            </a:endParaRPr>
          </a:p>
        </p:txBody>
      </p:sp>
      <p:pic>
        <p:nvPicPr>
          <p:cNvPr id="7" name="Picture 6" descr="A cartoon of a person with a burger&#10;&#10;Description automatically generated with low confidence">
            <a:extLst>
              <a:ext uri="{FF2B5EF4-FFF2-40B4-BE49-F238E27FC236}">
                <a16:creationId xmlns:a16="http://schemas.microsoft.com/office/drawing/2014/main" id="{F7EE4EA9-999E-D506-011E-4ECD5D6F2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32" y="2803885"/>
            <a:ext cx="3141143" cy="3319141"/>
          </a:xfrm>
          <a:custGeom>
            <a:avLst/>
            <a:gdLst>
              <a:gd name="connsiteX0" fmla="*/ 0 w 3141143"/>
              <a:gd name="connsiteY0" fmla="*/ 0 h 3319141"/>
              <a:gd name="connsiteX1" fmla="*/ 596817 w 3141143"/>
              <a:gd name="connsiteY1" fmla="*/ 0 h 3319141"/>
              <a:gd name="connsiteX2" fmla="*/ 1225046 w 3141143"/>
              <a:gd name="connsiteY2" fmla="*/ 0 h 3319141"/>
              <a:gd name="connsiteX3" fmla="*/ 1916097 w 3141143"/>
              <a:gd name="connsiteY3" fmla="*/ 0 h 3319141"/>
              <a:gd name="connsiteX4" fmla="*/ 2607149 w 3141143"/>
              <a:gd name="connsiteY4" fmla="*/ 0 h 3319141"/>
              <a:gd name="connsiteX5" fmla="*/ 3141143 w 3141143"/>
              <a:gd name="connsiteY5" fmla="*/ 0 h 3319141"/>
              <a:gd name="connsiteX6" fmla="*/ 3141143 w 3141143"/>
              <a:gd name="connsiteY6" fmla="*/ 697020 h 3319141"/>
              <a:gd name="connsiteX7" fmla="*/ 3141143 w 3141143"/>
              <a:gd name="connsiteY7" fmla="*/ 1427231 h 3319141"/>
              <a:gd name="connsiteX8" fmla="*/ 3141143 w 3141143"/>
              <a:gd name="connsiteY8" fmla="*/ 2024676 h 3319141"/>
              <a:gd name="connsiteX9" fmla="*/ 3141143 w 3141143"/>
              <a:gd name="connsiteY9" fmla="*/ 2622121 h 3319141"/>
              <a:gd name="connsiteX10" fmla="*/ 3141143 w 3141143"/>
              <a:gd name="connsiteY10" fmla="*/ 3319141 h 3319141"/>
              <a:gd name="connsiteX11" fmla="*/ 2481503 w 3141143"/>
              <a:gd name="connsiteY11" fmla="*/ 3319141 h 3319141"/>
              <a:gd name="connsiteX12" fmla="*/ 1790452 w 3141143"/>
              <a:gd name="connsiteY12" fmla="*/ 3319141 h 3319141"/>
              <a:gd name="connsiteX13" fmla="*/ 1256457 w 3141143"/>
              <a:gd name="connsiteY13" fmla="*/ 3319141 h 3319141"/>
              <a:gd name="connsiteX14" fmla="*/ 691051 w 3141143"/>
              <a:gd name="connsiteY14" fmla="*/ 3319141 h 3319141"/>
              <a:gd name="connsiteX15" fmla="*/ 0 w 3141143"/>
              <a:gd name="connsiteY15" fmla="*/ 3319141 h 3319141"/>
              <a:gd name="connsiteX16" fmla="*/ 0 w 3141143"/>
              <a:gd name="connsiteY16" fmla="*/ 2688504 h 3319141"/>
              <a:gd name="connsiteX17" fmla="*/ 0 w 3141143"/>
              <a:gd name="connsiteY17" fmla="*/ 2124250 h 3319141"/>
              <a:gd name="connsiteX18" fmla="*/ 0 w 3141143"/>
              <a:gd name="connsiteY18" fmla="*/ 1460422 h 3319141"/>
              <a:gd name="connsiteX19" fmla="*/ 0 w 3141143"/>
              <a:gd name="connsiteY19" fmla="*/ 730211 h 3319141"/>
              <a:gd name="connsiteX20" fmla="*/ 0 w 3141143"/>
              <a:gd name="connsiteY20" fmla="*/ 0 h 331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1143" h="3319141" fill="none" extrusionOk="0">
                <a:moveTo>
                  <a:pt x="0" y="0"/>
                </a:moveTo>
                <a:cubicBezTo>
                  <a:pt x="227358" y="-13404"/>
                  <a:pt x="432537" y="-19729"/>
                  <a:pt x="596817" y="0"/>
                </a:cubicBezTo>
                <a:cubicBezTo>
                  <a:pt x="761097" y="19729"/>
                  <a:pt x="1059333" y="23111"/>
                  <a:pt x="1225046" y="0"/>
                </a:cubicBezTo>
                <a:cubicBezTo>
                  <a:pt x="1390759" y="-23111"/>
                  <a:pt x="1708689" y="-13955"/>
                  <a:pt x="1916097" y="0"/>
                </a:cubicBezTo>
                <a:cubicBezTo>
                  <a:pt x="2123505" y="13955"/>
                  <a:pt x="2263836" y="-20598"/>
                  <a:pt x="2607149" y="0"/>
                </a:cubicBezTo>
                <a:cubicBezTo>
                  <a:pt x="2950462" y="20598"/>
                  <a:pt x="2877713" y="-18174"/>
                  <a:pt x="3141143" y="0"/>
                </a:cubicBezTo>
                <a:cubicBezTo>
                  <a:pt x="3125167" y="226636"/>
                  <a:pt x="3162258" y="488834"/>
                  <a:pt x="3141143" y="697020"/>
                </a:cubicBezTo>
                <a:cubicBezTo>
                  <a:pt x="3120028" y="905206"/>
                  <a:pt x="3158765" y="1183805"/>
                  <a:pt x="3141143" y="1427231"/>
                </a:cubicBezTo>
                <a:cubicBezTo>
                  <a:pt x="3123521" y="1670657"/>
                  <a:pt x="3126347" y="1793457"/>
                  <a:pt x="3141143" y="2024676"/>
                </a:cubicBezTo>
                <a:cubicBezTo>
                  <a:pt x="3155939" y="2255895"/>
                  <a:pt x="3113567" y="2349984"/>
                  <a:pt x="3141143" y="2622121"/>
                </a:cubicBezTo>
                <a:cubicBezTo>
                  <a:pt x="3168719" y="2894259"/>
                  <a:pt x="3136617" y="2972014"/>
                  <a:pt x="3141143" y="3319141"/>
                </a:cubicBezTo>
                <a:cubicBezTo>
                  <a:pt x="2940541" y="3322883"/>
                  <a:pt x="2808034" y="3346776"/>
                  <a:pt x="2481503" y="3319141"/>
                </a:cubicBezTo>
                <a:cubicBezTo>
                  <a:pt x="2154972" y="3291506"/>
                  <a:pt x="2077138" y="3287293"/>
                  <a:pt x="1790452" y="3319141"/>
                </a:cubicBezTo>
                <a:cubicBezTo>
                  <a:pt x="1503766" y="3350989"/>
                  <a:pt x="1394139" y="3293017"/>
                  <a:pt x="1256457" y="3319141"/>
                </a:cubicBezTo>
                <a:cubicBezTo>
                  <a:pt x="1118775" y="3345265"/>
                  <a:pt x="944684" y="3306057"/>
                  <a:pt x="691051" y="3319141"/>
                </a:cubicBezTo>
                <a:cubicBezTo>
                  <a:pt x="437418" y="3332225"/>
                  <a:pt x="212797" y="3321909"/>
                  <a:pt x="0" y="3319141"/>
                </a:cubicBezTo>
                <a:cubicBezTo>
                  <a:pt x="19498" y="3028564"/>
                  <a:pt x="11728" y="2986967"/>
                  <a:pt x="0" y="2688504"/>
                </a:cubicBezTo>
                <a:cubicBezTo>
                  <a:pt x="-11728" y="2390041"/>
                  <a:pt x="1395" y="2286369"/>
                  <a:pt x="0" y="2124250"/>
                </a:cubicBezTo>
                <a:cubicBezTo>
                  <a:pt x="-1395" y="1962131"/>
                  <a:pt x="-6413" y="1663744"/>
                  <a:pt x="0" y="1460422"/>
                </a:cubicBezTo>
                <a:cubicBezTo>
                  <a:pt x="6413" y="1257100"/>
                  <a:pt x="20943" y="962205"/>
                  <a:pt x="0" y="730211"/>
                </a:cubicBezTo>
                <a:cubicBezTo>
                  <a:pt x="-20943" y="498217"/>
                  <a:pt x="-17029" y="301611"/>
                  <a:pt x="0" y="0"/>
                </a:cubicBezTo>
                <a:close/>
              </a:path>
              <a:path w="3141143" h="3319141" stroke="0" extrusionOk="0">
                <a:moveTo>
                  <a:pt x="0" y="0"/>
                </a:moveTo>
                <a:cubicBezTo>
                  <a:pt x="208104" y="-2501"/>
                  <a:pt x="408980" y="8871"/>
                  <a:pt x="628229" y="0"/>
                </a:cubicBezTo>
                <a:cubicBezTo>
                  <a:pt x="847478" y="-8871"/>
                  <a:pt x="1054267" y="19314"/>
                  <a:pt x="1162223" y="0"/>
                </a:cubicBezTo>
                <a:cubicBezTo>
                  <a:pt x="1270179" y="-19314"/>
                  <a:pt x="1680781" y="4541"/>
                  <a:pt x="1853274" y="0"/>
                </a:cubicBezTo>
                <a:cubicBezTo>
                  <a:pt x="2025767" y="-4541"/>
                  <a:pt x="2205721" y="-29391"/>
                  <a:pt x="2512914" y="0"/>
                </a:cubicBezTo>
                <a:cubicBezTo>
                  <a:pt x="2820107" y="29391"/>
                  <a:pt x="2887177" y="27145"/>
                  <a:pt x="3141143" y="0"/>
                </a:cubicBezTo>
                <a:cubicBezTo>
                  <a:pt x="3168335" y="259115"/>
                  <a:pt x="3173619" y="375331"/>
                  <a:pt x="3141143" y="697020"/>
                </a:cubicBezTo>
                <a:cubicBezTo>
                  <a:pt x="3108667" y="1018709"/>
                  <a:pt x="3126018" y="1170485"/>
                  <a:pt x="3141143" y="1294465"/>
                </a:cubicBezTo>
                <a:cubicBezTo>
                  <a:pt x="3156268" y="1418446"/>
                  <a:pt x="3121400" y="1742003"/>
                  <a:pt x="3141143" y="1891910"/>
                </a:cubicBezTo>
                <a:cubicBezTo>
                  <a:pt x="3160886" y="2041818"/>
                  <a:pt x="3124509" y="2320274"/>
                  <a:pt x="3141143" y="2456164"/>
                </a:cubicBezTo>
                <a:cubicBezTo>
                  <a:pt x="3157777" y="2592054"/>
                  <a:pt x="3137796" y="2895883"/>
                  <a:pt x="3141143" y="3319141"/>
                </a:cubicBezTo>
                <a:cubicBezTo>
                  <a:pt x="2893652" y="3295355"/>
                  <a:pt x="2677691" y="3304595"/>
                  <a:pt x="2544326" y="3319141"/>
                </a:cubicBezTo>
                <a:cubicBezTo>
                  <a:pt x="2410961" y="3333687"/>
                  <a:pt x="2217423" y="3311189"/>
                  <a:pt x="1978920" y="3319141"/>
                </a:cubicBezTo>
                <a:cubicBezTo>
                  <a:pt x="1740417" y="3327093"/>
                  <a:pt x="1537062" y="3300011"/>
                  <a:pt x="1350691" y="3319141"/>
                </a:cubicBezTo>
                <a:cubicBezTo>
                  <a:pt x="1164320" y="3338271"/>
                  <a:pt x="911841" y="3299769"/>
                  <a:pt x="659640" y="3319141"/>
                </a:cubicBezTo>
                <a:cubicBezTo>
                  <a:pt x="407439" y="3338513"/>
                  <a:pt x="293939" y="3308880"/>
                  <a:pt x="0" y="3319141"/>
                </a:cubicBezTo>
                <a:cubicBezTo>
                  <a:pt x="110" y="3164180"/>
                  <a:pt x="270" y="2858096"/>
                  <a:pt x="0" y="2721696"/>
                </a:cubicBezTo>
                <a:cubicBezTo>
                  <a:pt x="-270" y="2585296"/>
                  <a:pt x="-23430" y="2365121"/>
                  <a:pt x="0" y="2091059"/>
                </a:cubicBezTo>
                <a:cubicBezTo>
                  <a:pt x="23430" y="1816997"/>
                  <a:pt x="7065" y="1764872"/>
                  <a:pt x="0" y="1493613"/>
                </a:cubicBezTo>
                <a:cubicBezTo>
                  <a:pt x="-7065" y="1222354"/>
                  <a:pt x="-17522" y="999707"/>
                  <a:pt x="0" y="763402"/>
                </a:cubicBezTo>
                <a:cubicBezTo>
                  <a:pt x="17522" y="527097"/>
                  <a:pt x="4830" y="233912"/>
                  <a:pt x="0" y="0"/>
                </a:cubicBezTo>
                <a:close/>
              </a:path>
            </a:pathLst>
          </a:custGeom>
          <a:ln w="19050">
            <a:solidFill>
              <a:schemeClr val="tx1"/>
            </a:solidFill>
            <a:extLst>
              <a:ext uri="{C807C97D-BFC1-408E-A445-0C87EB9F89A2}">
                <ask:lineSketchStyleProps xmlns:ask="http://schemas.microsoft.com/office/drawing/2018/sketchyshapes" sd="1528727657">
                  <a:prstGeom prst="rect">
                    <a:avLst/>
                  </a:prstGeom>
                  <ask:type>
                    <ask:lineSketchFreehand/>
                  </ask:type>
                </ask:lineSketchStyleProps>
              </a:ext>
            </a:extLst>
          </a:ln>
        </p:spPr>
      </p:pic>
      <p:sp>
        <p:nvSpPr>
          <p:cNvPr id="5" name="TextBox 4">
            <a:extLst>
              <a:ext uri="{FF2B5EF4-FFF2-40B4-BE49-F238E27FC236}">
                <a16:creationId xmlns:a16="http://schemas.microsoft.com/office/drawing/2014/main" id="{FEDAA9CD-3B6E-4E49-15AF-955400C69D12}"/>
              </a:ext>
            </a:extLst>
          </p:cNvPr>
          <p:cNvSpPr txBox="1"/>
          <p:nvPr/>
        </p:nvSpPr>
        <p:spPr>
          <a:xfrm>
            <a:off x="232100" y="6123026"/>
            <a:ext cx="2000250" cy="246221"/>
          </a:xfrm>
          <a:prstGeom prst="rect">
            <a:avLst/>
          </a:prstGeom>
          <a:noFill/>
        </p:spPr>
        <p:txBody>
          <a:bodyPr wrap="square" rtlCol="0">
            <a:spAutoFit/>
          </a:bodyPr>
          <a:lstStyle/>
          <a:p>
            <a:r>
              <a:rPr lang="en-US" sz="1000" dirty="0">
                <a:solidFill>
                  <a:schemeClr val="bg1">
                    <a:lumMod val="50000"/>
                  </a:schemeClr>
                </a:solidFill>
              </a:rPr>
              <a:t>Roninhunt0987 – Deviant Art</a:t>
            </a:r>
            <a:endParaRPr lang="en-AU" sz="1000" dirty="0">
              <a:solidFill>
                <a:schemeClr val="bg1">
                  <a:lumMod val="50000"/>
                </a:schemeClr>
              </a:solidFill>
            </a:endParaRPr>
          </a:p>
        </p:txBody>
      </p:sp>
    </p:spTree>
    <p:extLst>
      <p:ext uri="{BB962C8B-B14F-4D97-AF65-F5344CB8AC3E}">
        <p14:creationId xmlns:p14="http://schemas.microsoft.com/office/powerpoint/2010/main" val="2009510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pic>
        <p:nvPicPr>
          <p:cNvPr id="6" name="Content Placeholder 5" descr="A picture containing drawing, animated cartoon, cartoon, illustration&#10;&#10;Description automatically generated">
            <a:extLst>
              <a:ext uri="{FF2B5EF4-FFF2-40B4-BE49-F238E27FC236}">
                <a16:creationId xmlns:a16="http://schemas.microsoft.com/office/drawing/2014/main" id="{16438690-F581-F9CE-595C-72B84D68A89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205871" y="2257495"/>
            <a:ext cx="4509328" cy="3959225"/>
          </a:xfrm>
        </p:spPr>
      </p:pic>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707886"/>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Summary</a:t>
            </a:r>
            <a:endParaRPr lang="en-AU" sz="4000" i="1" dirty="0">
              <a:solidFill>
                <a:schemeClr val="bg2">
                  <a:lumMod val="75000"/>
                </a:schemeClr>
              </a:solidFill>
              <a:latin typeface="Sitka Banner" panose="02000505000000020004" pitchFamily="2" charset="0"/>
            </a:endParaRPr>
          </a:p>
        </p:txBody>
      </p:sp>
      <p:sp>
        <p:nvSpPr>
          <p:cNvPr id="3" name="TextBox 2">
            <a:extLst>
              <a:ext uri="{FF2B5EF4-FFF2-40B4-BE49-F238E27FC236}">
                <a16:creationId xmlns:a16="http://schemas.microsoft.com/office/drawing/2014/main" id="{F85BFCAE-B8D4-25AE-F5BF-B85EAF926D4F}"/>
              </a:ext>
            </a:extLst>
          </p:cNvPr>
          <p:cNvSpPr txBox="1"/>
          <p:nvPr/>
        </p:nvSpPr>
        <p:spPr>
          <a:xfrm>
            <a:off x="476801" y="2862468"/>
            <a:ext cx="6470374" cy="3254224"/>
          </a:xfrm>
          <a:prstGeom prst="rect">
            <a:avLst/>
          </a:prstGeom>
          <a:noFill/>
        </p:spPr>
        <p:txBody>
          <a:bodyPr wrap="square" rtlCol="0">
            <a:spAutoFit/>
          </a:bodyPr>
          <a:lstStyle/>
          <a:p>
            <a:pPr marL="285750" indent="-285750">
              <a:lnSpc>
                <a:spcPct val="90000"/>
              </a:lnSpc>
              <a:spcBef>
                <a:spcPts val="1000"/>
              </a:spcBef>
              <a:buFont typeface="Arial" panose="020B0604020202020204" pitchFamily="34" charset="0"/>
              <a:buChar char="•"/>
            </a:pPr>
            <a:r>
              <a:rPr lang="en-US" dirty="0"/>
              <a:t>Completing assessments early in the project will help prevent any hiccups in the long term</a:t>
            </a:r>
          </a:p>
          <a:p>
            <a:pPr>
              <a:lnSpc>
                <a:spcPct val="90000"/>
              </a:lnSpc>
              <a:spcBef>
                <a:spcPts val="1000"/>
              </a:spcBef>
            </a:pPr>
            <a:endParaRPr lang="en-US" dirty="0"/>
          </a:p>
          <a:p>
            <a:pPr marL="285750" indent="-285750">
              <a:lnSpc>
                <a:spcPct val="90000"/>
              </a:lnSpc>
              <a:spcBef>
                <a:spcPts val="1000"/>
              </a:spcBef>
              <a:buFont typeface="Arial" panose="020B0604020202020204" pitchFamily="34" charset="0"/>
              <a:buChar char="•"/>
            </a:pPr>
            <a:r>
              <a:rPr lang="en-US" dirty="0"/>
              <a:t>Risk assessments will help with the perceived risks of radiation impacts by the public.</a:t>
            </a:r>
          </a:p>
          <a:p>
            <a:pPr>
              <a:lnSpc>
                <a:spcPct val="90000"/>
              </a:lnSpc>
              <a:spcBef>
                <a:spcPts val="1000"/>
              </a:spcBef>
            </a:pPr>
            <a:endParaRPr lang="en-US" dirty="0"/>
          </a:p>
          <a:p>
            <a:pPr marL="285750" indent="-285750">
              <a:lnSpc>
                <a:spcPct val="90000"/>
              </a:lnSpc>
              <a:spcBef>
                <a:spcPts val="1000"/>
              </a:spcBef>
              <a:buFont typeface="Arial" panose="020B0604020202020204" pitchFamily="34" charset="0"/>
              <a:buChar char="•"/>
            </a:pPr>
            <a:r>
              <a:rPr lang="en-US" dirty="0"/>
              <a:t>Risk assessments can identify potential environmental issues and can reduce overall project costs.</a:t>
            </a:r>
          </a:p>
          <a:p>
            <a:pPr marL="285750" indent="-285750">
              <a:lnSpc>
                <a:spcPct val="90000"/>
              </a:lnSpc>
              <a:spcBef>
                <a:spcPts val="1000"/>
              </a:spcBef>
              <a:buFont typeface="Arial" panose="020B0604020202020204" pitchFamily="34" charset="0"/>
              <a:buChar char="•"/>
            </a:pPr>
            <a:endParaRPr lang="en-US" dirty="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394904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7F9413A-7B14-8BCC-A620-247DE711C69A}"/>
              </a:ext>
            </a:extLst>
          </p:cNvPr>
          <p:cNvSpPr txBox="1">
            <a:spLocks noGrp="1" noRot="1" noMove="1" noResize="1" noEditPoints="1" noAdjustHandles="1" noChangeArrowheads="1" noChangeShapeType="1"/>
          </p:cNvSpPr>
          <p:nvPr/>
        </p:nvSpPr>
        <p:spPr>
          <a:xfrm>
            <a:off x="927540" y="456494"/>
            <a:ext cx="9533630" cy="719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r>
              <a:rPr lang="en-AU" sz="4000" dirty="0">
                <a:solidFill>
                  <a:prstClr val="white"/>
                </a:solidFill>
                <a:latin typeface="Sitka Banner"/>
              </a:rPr>
              <a:t>Do your Fish Glow? Overview</a:t>
            </a:r>
          </a:p>
        </p:txBody>
      </p:sp>
      <p:grpSp>
        <p:nvGrpSpPr>
          <p:cNvPr id="45" name="Group 44">
            <a:extLst>
              <a:ext uri="{FF2B5EF4-FFF2-40B4-BE49-F238E27FC236}">
                <a16:creationId xmlns:a16="http://schemas.microsoft.com/office/drawing/2014/main" id="{077756B8-C02B-E4A1-E76C-03E9FECC3C70}"/>
              </a:ext>
            </a:extLst>
          </p:cNvPr>
          <p:cNvGrpSpPr/>
          <p:nvPr/>
        </p:nvGrpSpPr>
        <p:grpSpPr>
          <a:xfrm>
            <a:off x="438699" y="3601921"/>
            <a:ext cx="11314601" cy="806187"/>
            <a:chOff x="3366247" y="4256097"/>
            <a:chExt cx="6051673" cy="806187"/>
          </a:xfrm>
        </p:grpSpPr>
        <p:sp>
          <p:nvSpPr>
            <p:cNvPr id="23" name="Rectangle: Rounded Corners 22">
              <a:extLst>
                <a:ext uri="{FF2B5EF4-FFF2-40B4-BE49-F238E27FC236}">
                  <a16:creationId xmlns:a16="http://schemas.microsoft.com/office/drawing/2014/main" id="{85BABD62-84F2-0C96-DF6F-3CDCD3D679F9}"/>
                </a:ext>
              </a:extLst>
            </p:cNvPr>
            <p:cNvSpPr/>
            <p:nvPr/>
          </p:nvSpPr>
          <p:spPr>
            <a:xfrm>
              <a:off x="3366247" y="4256097"/>
              <a:ext cx="1523788" cy="806187"/>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latin typeface="Avenir Next LT Pro" panose="020B0504020202020204" pitchFamily="34" charset="0"/>
                </a:rPr>
                <a:t>Legislation</a:t>
              </a:r>
            </a:p>
          </p:txBody>
        </p:sp>
        <p:sp>
          <p:nvSpPr>
            <p:cNvPr id="31" name="TextBox 30">
              <a:extLst>
                <a:ext uri="{FF2B5EF4-FFF2-40B4-BE49-F238E27FC236}">
                  <a16:creationId xmlns:a16="http://schemas.microsoft.com/office/drawing/2014/main" id="{795663E5-34A7-DAC7-EDD4-C0C1C52B86FA}"/>
                </a:ext>
              </a:extLst>
            </p:cNvPr>
            <p:cNvSpPr txBox="1"/>
            <p:nvPr/>
          </p:nvSpPr>
          <p:spPr>
            <a:xfrm>
              <a:off x="6161640" y="4301647"/>
              <a:ext cx="3256280" cy="715089"/>
            </a:xfrm>
            <a:prstGeom prst="roundRect">
              <a:avLst/>
            </a:prstGeom>
            <a:ln w="19050">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chorCtr="0">
              <a:spAutoFit/>
            </a:bodyPr>
            <a:lstStyle/>
            <a:p>
              <a:pPr marL="285750" indent="-285750">
                <a:buFont typeface="Arial" panose="020B0604020202020204" pitchFamily="34" charset="0"/>
                <a:buChar char="•"/>
              </a:pPr>
              <a:r>
                <a:rPr lang="en-US" dirty="0">
                  <a:solidFill>
                    <a:schemeClr val="accent6"/>
                  </a:solidFill>
                  <a:latin typeface="Avenir Next LT Pro" panose="020B0504020202020204" pitchFamily="34" charset="0"/>
                </a:rPr>
                <a:t>Governing bodies for radiation</a:t>
              </a:r>
            </a:p>
            <a:p>
              <a:pPr marL="285750" indent="-285750">
                <a:buFont typeface="Arial" panose="020B0604020202020204" pitchFamily="34" charset="0"/>
                <a:buChar char="•"/>
              </a:pPr>
              <a:r>
                <a:rPr lang="en-US" dirty="0">
                  <a:solidFill>
                    <a:schemeClr val="accent6"/>
                  </a:solidFill>
                  <a:latin typeface="Avenir Next LT Pro" panose="020B0504020202020204" pitchFamily="34" charset="0"/>
                </a:rPr>
                <a:t>Current legislation for radiation in Mining</a:t>
              </a:r>
            </a:p>
          </p:txBody>
        </p:sp>
        <p:sp>
          <p:nvSpPr>
            <p:cNvPr id="36" name="Arrow: Down 35">
              <a:extLst>
                <a:ext uri="{FF2B5EF4-FFF2-40B4-BE49-F238E27FC236}">
                  <a16:creationId xmlns:a16="http://schemas.microsoft.com/office/drawing/2014/main" id="{23CF455C-A585-FE4C-1151-AF7AA1CBC1B8}"/>
                </a:ext>
              </a:extLst>
            </p:cNvPr>
            <p:cNvSpPr/>
            <p:nvPr/>
          </p:nvSpPr>
          <p:spPr>
            <a:xfrm rot="16200000">
              <a:off x="5153232" y="4249988"/>
              <a:ext cx="745211" cy="818401"/>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txBody>
            <a:bodyPr/>
            <a:lstStyle/>
            <a:p>
              <a:endParaRPr lang="en-AU" dirty="0"/>
            </a:p>
          </p:txBody>
        </p:sp>
      </p:grpSp>
      <p:grpSp>
        <p:nvGrpSpPr>
          <p:cNvPr id="44" name="Group 43">
            <a:extLst>
              <a:ext uri="{FF2B5EF4-FFF2-40B4-BE49-F238E27FC236}">
                <a16:creationId xmlns:a16="http://schemas.microsoft.com/office/drawing/2014/main" id="{7F9EFCA4-9C75-17BF-BA4E-550094FDEC05}"/>
              </a:ext>
            </a:extLst>
          </p:cNvPr>
          <p:cNvGrpSpPr/>
          <p:nvPr/>
        </p:nvGrpSpPr>
        <p:grpSpPr>
          <a:xfrm>
            <a:off x="469731" y="5420776"/>
            <a:ext cx="11314598" cy="806187"/>
            <a:chOff x="3366248" y="5389425"/>
            <a:chExt cx="6051672" cy="806187"/>
          </a:xfrm>
        </p:grpSpPr>
        <p:sp>
          <p:nvSpPr>
            <p:cNvPr id="24" name="Rectangle: Rounded Corners 23">
              <a:extLst>
                <a:ext uri="{FF2B5EF4-FFF2-40B4-BE49-F238E27FC236}">
                  <a16:creationId xmlns:a16="http://schemas.microsoft.com/office/drawing/2014/main" id="{2A7A6BE8-2DEE-D5C5-6C12-4428EAFD8B92}"/>
                </a:ext>
              </a:extLst>
            </p:cNvPr>
            <p:cNvSpPr/>
            <p:nvPr/>
          </p:nvSpPr>
          <p:spPr>
            <a:xfrm>
              <a:off x="3366248" y="5389425"/>
              <a:ext cx="1523788" cy="806187"/>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latin typeface="Avenir Next LT Pro" panose="020B0504020202020204" pitchFamily="34" charset="0"/>
                </a:rPr>
                <a:t>Risk Assessments and Case Studies</a:t>
              </a:r>
            </a:p>
          </p:txBody>
        </p:sp>
        <p:sp>
          <p:nvSpPr>
            <p:cNvPr id="30" name="TextBox 29">
              <a:extLst>
                <a:ext uri="{FF2B5EF4-FFF2-40B4-BE49-F238E27FC236}">
                  <a16:creationId xmlns:a16="http://schemas.microsoft.com/office/drawing/2014/main" id="{67412105-3D5A-DC07-34E3-D8BF16EDDDF3}"/>
                </a:ext>
              </a:extLst>
            </p:cNvPr>
            <p:cNvSpPr txBox="1"/>
            <p:nvPr/>
          </p:nvSpPr>
          <p:spPr>
            <a:xfrm>
              <a:off x="6161640" y="5434973"/>
              <a:ext cx="3256280" cy="715089"/>
            </a:xfrm>
            <a:prstGeom prst="roundRect">
              <a:avLst/>
            </a:prstGeom>
            <a:ln w="19050">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chorCtr="0">
              <a:spAutoFit/>
            </a:bodyPr>
            <a:lstStyle/>
            <a:p>
              <a:pPr marL="285750" indent="-285750">
                <a:buFont typeface="Arial" panose="020B0604020202020204" pitchFamily="34" charset="0"/>
                <a:buChar char="•"/>
              </a:pPr>
              <a:r>
                <a:rPr lang="en-US" dirty="0">
                  <a:solidFill>
                    <a:schemeClr val="accent6"/>
                  </a:solidFill>
                  <a:latin typeface="Avenir Next LT Pro" panose="020B0504020202020204" pitchFamily="34" charset="0"/>
                </a:rPr>
                <a:t>When and why are risk assessments required?</a:t>
              </a:r>
            </a:p>
            <a:p>
              <a:pPr marL="285750" indent="-285750">
                <a:buFont typeface="Arial" panose="020B0604020202020204" pitchFamily="34" charset="0"/>
                <a:buChar char="•"/>
              </a:pPr>
              <a:r>
                <a:rPr lang="en-US" dirty="0">
                  <a:solidFill>
                    <a:schemeClr val="accent6"/>
                  </a:solidFill>
                  <a:latin typeface="Avenir Next LT Pro" panose="020B0504020202020204" pitchFamily="34" charset="0"/>
                </a:rPr>
                <a:t>Case studies of NORM in mining</a:t>
              </a:r>
              <a:endParaRPr lang="en-US" sz="1800" dirty="0">
                <a:solidFill>
                  <a:schemeClr val="accent6"/>
                </a:solidFill>
                <a:latin typeface="Avenir Next LT Pro" panose="020B0504020202020204" pitchFamily="34" charset="0"/>
              </a:endParaRPr>
            </a:p>
          </p:txBody>
        </p:sp>
        <p:sp>
          <p:nvSpPr>
            <p:cNvPr id="38" name="Arrow: Down 37">
              <a:extLst>
                <a:ext uri="{FF2B5EF4-FFF2-40B4-BE49-F238E27FC236}">
                  <a16:creationId xmlns:a16="http://schemas.microsoft.com/office/drawing/2014/main" id="{654C99BD-1A6D-41A1-A572-E2052761E4D5}"/>
                </a:ext>
              </a:extLst>
            </p:cNvPr>
            <p:cNvSpPr/>
            <p:nvPr/>
          </p:nvSpPr>
          <p:spPr>
            <a:xfrm rot="16200000">
              <a:off x="5149267" y="5383316"/>
              <a:ext cx="745211" cy="818401"/>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grpSp>
      <p:grpSp>
        <p:nvGrpSpPr>
          <p:cNvPr id="47" name="Group 46">
            <a:extLst>
              <a:ext uri="{FF2B5EF4-FFF2-40B4-BE49-F238E27FC236}">
                <a16:creationId xmlns:a16="http://schemas.microsoft.com/office/drawing/2014/main" id="{3B582B69-2D71-0DDA-01DF-3CF278BF908E}"/>
              </a:ext>
            </a:extLst>
          </p:cNvPr>
          <p:cNvGrpSpPr/>
          <p:nvPr/>
        </p:nvGrpSpPr>
        <p:grpSpPr>
          <a:xfrm>
            <a:off x="469729" y="1783070"/>
            <a:ext cx="11314601" cy="806187"/>
            <a:chOff x="3366247" y="1958953"/>
            <a:chExt cx="6051673" cy="806187"/>
          </a:xfrm>
        </p:grpSpPr>
        <p:sp>
          <p:nvSpPr>
            <p:cNvPr id="41" name="Rectangle: Rounded Corners 40">
              <a:extLst>
                <a:ext uri="{FF2B5EF4-FFF2-40B4-BE49-F238E27FC236}">
                  <a16:creationId xmlns:a16="http://schemas.microsoft.com/office/drawing/2014/main" id="{95CFA41E-D63A-07BC-B24B-91D54EEAFF5F}"/>
                </a:ext>
              </a:extLst>
            </p:cNvPr>
            <p:cNvSpPr/>
            <p:nvPr/>
          </p:nvSpPr>
          <p:spPr>
            <a:xfrm>
              <a:off x="3366247" y="1958953"/>
              <a:ext cx="1523788" cy="806187"/>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latin typeface="Avenir Next LT Pro" panose="020B0504020202020204" pitchFamily="34" charset="0"/>
                </a:rPr>
                <a:t>Radiation Overview</a:t>
              </a:r>
            </a:p>
          </p:txBody>
        </p:sp>
        <p:sp>
          <p:nvSpPr>
            <p:cNvPr id="42" name="TextBox 41">
              <a:extLst>
                <a:ext uri="{FF2B5EF4-FFF2-40B4-BE49-F238E27FC236}">
                  <a16:creationId xmlns:a16="http://schemas.microsoft.com/office/drawing/2014/main" id="{CD11ED97-DB26-6422-2822-E4817446E33D}"/>
                </a:ext>
              </a:extLst>
            </p:cNvPr>
            <p:cNvSpPr txBox="1"/>
            <p:nvPr/>
          </p:nvSpPr>
          <p:spPr>
            <a:xfrm>
              <a:off x="6161640" y="2004502"/>
              <a:ext cx="3256280" cy="715089"/>
            </a:xfrm>
            <a:prstGeom prst="roundRect">
              <a:avLst/>
            </a:prstGeom>
            <a:ln w="19050">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chorCtr="0">
              <a:spAutoFit/>
            </a:bodyPr>
            <a:lstStyle/>
            <a:p>
              <a:pPr marL="285750" indent="-285750">
                <a:buFont typeface="Arial" panose="020B0604020202020204" pitchFamily="34" charset="0"/>
                <a:buChar char="•"/>
              </a:pPr>
              <a:r>
                <a:rPr lang="en-US" dirty="0">
                  <a:solidFill>
                    <a:schemeClr val="accent6"/>
                  </a:solidFill>
                  <a:latin typeface="Avenir Next LT Pro" panose="020B0504020202020204" pitchFamily="34" charset="0"/>
                </a:rPr>
                <a:t>What is Radiation? What is NORM?</a:t>
              </a:r>
            </a:p>
            <a:p>
              <a:pPr marL="285750" indent="-285750">
                <a:buFont typeface="Arial" panose="020B0604020202020204" pitchFamily="34" charset="0"/>
                <a:buChar char="•"/>
              </a:pPr>
              <a:r>
                <a:rPr lang="en-US" dirty="0">
                  <a:solidFill>
                    <a:schemeClr val="accent6"/>
                  </a:solidFill>
                  <a:latin typeface="Avenir Next LT Pro" panose="020B0504020202020204" pitchFamily="34" charset="0"/>
                </a:rPr>
                <a:t>How is it related to mining?</a:t>
              </a:r>
            </a:p>
          </p:txBody>
        </p:sp>
        <p:sp>
          <p:nvSpPr>
            <p:cNvPr id="43" name="Arrow: Down 42">
              <a:extLst>
                <a:ext uri="{FF2B5EF4-FFF2-40B4-BE49-F238E27FC236}">
                  <a16:creationId xmlns:a16="http://schemas.microsoft.com/office/drawing/2014/main" id="{3942C151-E7C5-7280-E211-29A7E98B53D0}"/>
                </a:ext>
              </a:extLst>
            </p:cNvPr>
            <p:cNvSpPr/>
            <p:nvPr/>
          </p:nvSpPr>
          <p:spPr>
            <a:xfrm rot="16200000">
              <a:off x="5153232" y="1952845"/>
              <a:ext cx="745211" cy="818401"/>
            </a:xfrm>
            <a:prstGeom prst="downArrow">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sp>
      </p:grpSp>
    </p:spTree>
    <p:extLst>
      <p:ext uri="{BB962C8B-B14F-4D97-AF65-F5344CB8AC3E}">
        <p14:creationId xmlns:p14="http://schemas.microsoft.com/office/powerpoint/2010/main" val="146065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707886"/>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What is Radiation?</a:t>
            </a:r>
            <a:endParaRPr lang="en-AU" sz="4000" i="1" dirty="0">
              <a:solidFill>
                <a:schemeClr val="bg2">
                  <a:lumMod val="75000"/>
                </a:schemeClr>
              </a:solidFill>
              <a:latin typeface="Sitka Banner" panose="02000505000000020004" pitchFamily="2" charset="0"/>
            </a:endParaRPr>
          </a:p>
        </p:txBody>
      </p:sp>
      <p:grpSp>
        <p:nvGrpSpPr>
          <p:cNvPr id="10" name="Group 9">
            <a:extLst>
              <a:ext uri="{FF2B5EF4-FFF2-40B4-BE49-F238E27FC236}">
                <a16:creationId xmlns:a16="http://schemas.microsoft.com/office/drawing/2014/main" id="{53AD8CB0-128B-4F3B-04F2-EC7FC740BEA2}"/>
              </a:ext>
            </a:extLst>
          </p:cNvPr>
          <p:cNvGrpSpPr/>
          <p:nvPr/>
        </p:nvGrpSpPr>
        <p:grpSpPr>
          <a:xfrm>
            <a:off x="2705100" y="2157254"/>
            <a:ext cx="6852586" cy="4423869"/>
            <a:chOff x="2705100" y="2157254"/>
            <a:chExt cx="6852586" cy="4423869"/>
          </a:xfrm>
        </p:grpSpPr>
        <p:pic>
          <p:nvPicPr>
            <p:cNvPr id="11" name="Picture 10" descr="A picture containing text, screenshot, animated cartoon, cartoon&#10;&#10;Description automatically generated">
              <a:extLst>
                <a:ext uri="{FF2B5EF4-FFF2-40B4-BE49-F238E27FC236}">
                  <a16:creationId xmlns:a16="http://schemas.microsoft.com/office/drawing/2014/main" id="{AFB09B7B-A591-D92A-DA4B-6925CB195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100" y="2157254"/>
              <a:ext cx="6781800" cy="4324350"/>
            </a:xfrm>
            <a:prstGeom prst="rect">
              <a:avLst/>
            </a:prstGeom>
          </p:spPr>
        </p:pic>
        <p:pic>
          <p:nvPicPr>
            <p:cNvPr id="5" name="Picture 4">
              <a:extLst>
                <a:ext uri="{FF2B5EF4-FFF2-40B4-BE49-F238E27FC236}">
                  <a16:creationId xmlns:a16="http://schemas.microsoft.com/office/drawing/2014/main" id="{9FC04DE9-5420-ACE4-FED0-44CAC1888B95}"/>
                </a:ext>
              </a:extLst>
            </p:cNvPr>
            <p:cNvPicPr>
              <a:picLocks noChangeAspect="1"/>
            </p:cNvPicPr>
            <p:nvPr/>
          </p:nvPicPr>
          <p:blipFill>
            <a:blip r:embed="rId5"/>
            <a:stretch>
              <a:fillRect/>
            </a:stretch>
          </p:blipFill>
          <p:spPr>
            <a:xfrm>
              <a:off x="5223510" y="2811780"/>
              <a:ext cx="1937385" cy="2446019"/>
            </a:xfrm>
            <a:prstGeom prst="rect">
              <a:avLst/>
            </a:prstGeom>
          </p:spPr>
        </p:pic>
        <p:sp>
          <p:nvSpPr>
            <p:cNvPr id="7" name="Rectangle 6">
              <a:extLst>
                <a:ext uri="{FF2B5EF4-FFF2-40B4-BE49-F238E27FC236}">
                  <a16:creationId xmlns:a16="http://schemas.microsoft.com/office/drawing/2014/main" id="{399FB709-0ACA-D662-8015-C8E9233CCB9F}"/>
                </a:ext>
              </a:extLst>
            </p:cNvPr>
            <p:cNvSpPr/>
            <p:nvPr/>
          </p:nvSpPr>
          <p:spPr>
            <a:xfrm>
              <a:off x="5683623" y="6149340"/>
              <a:ext cx="412377" cy="26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TextBox 5">
              <a:extLst>
                <a:ext uri="{FF2B5EF4-FFF2-40B4-BE49-F238E27FC236}">
                  <a16:creationId xmlns:a16="http://schemas.microsoft.com/office/drawing/2014/main" id="{E527ED70-4F9E-37B5-F695-B5F4ED38EB6E}"/>
                </a:ext>
              </a:extLst>
            </p:cNvPr>
            <p:cNvSpPr txBox="1"/>
            <p:nvPr/>
          </p:nvSpPr>
          <p:spPr>
            <a:xfrm>
              <a:off x="5539767" y="6046283"/>
              <a:ext cx="700088"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YOU</a:t>
              </a:r>
              <a:endParaRPr lang="en-AU"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8A8E327-CF61-818E-6668-3F031292B861}"/>
                </a:ext>
              </a:extLst>
            </p:cNvPr>
            <p:cNvSpPr txBox="1"/>
            <p:nvPr/>
          </p:nvSpPr>
          <p:spPr>
            <a:xfrm>
              <a:off x="2811463" y="5769284"/>
              <a:ext cx="2174072" cy="646331"/>
            </a:xfrm>
            <a:prstGeom prst="rect">
              <a:avLst/>
            </a:prstGeom>
            <a:solidFill>
              <a:schemeClr val="bg1"/>
            </a:solidFill>
          </p:spPr>
          <p:txBody>
            <a:bodyPr wrap="square" rtlCol="0">
              <a:spAutoFit/>
            </a:bodyPr>
            <a:lstStyle/>
            <a:p>
              <a:pPr algn="ctr"/>
              <a:r>
                <a:rPr lang="en-US" dirty="0"/>
                <a:t>How brightly your radium glows</a:t>
              </a:r>
              <a:endParaRPr lang="en-AU" dirty="0"/>
            </a:p>
          </p:txBody>
        </p:sp>
        <p:sp>
          <p:nvSpPr>
            <p:cNvPr id="8" name="TextBox 7">
              <a:extLst>
                <a:ext uri="{FF2B5EF4-FFF2-40B4-BE49-F238E27FC236}">
                  <a16:creationId xmlns:a16="http://schemas.microsoft.com/office/drawing/2014/main" id="{438FE622-F7E2-E5C6-6CA4-5C405CC28F3D}"/>
                </a:ext>
              </a:extLst>
            </p:cNvPr>
            <p:cNvSpPr txBox="1"/>
            <p:nvPr/>
          </p:nvSpPr>
          <p:spPr>
            <a:xfrm>
              <a:off x="5170279" y="5657793"/>
              <a:ext cx="1937385" cy="923330"/>
            </a:xfrm>
            <a:prstGeom prst="rect">
              <a:avLst/>
            </a:prstGeom>
            <a:solidFill>
              <a:schemeClr val="bg1"/>
            </a:solidFill>
          </p:spPr>
          <p:txBody>
            <a:bodyPr wrap="square" rtlCol="0">
              <a:spAutoFit/>
            </a:bodyPr>
            <a:lstStyle/>
            <a:p>
              <a:pPr algn="ctr"/>
              <a:r>
                <a:rPr lang="en-US" dirty="0"/>
                <a:t>How brightly radium will make YOU glow</a:t>
              </a:r>
              <a:endParaRPr lang="en-AU" dirty="0"/>
            </a:p>
          </p:txBody>
        </p:sp>
        <p:sp>
          <p:nvSpPr>
            <p:cNvPr id="9" name="TextBox 8">
              <a:extLst>
                <a:ext uri="{FF2B5EF4-FFF2-40B4-BE49-F238E27FC236}">
                  <a16:creationId xmlns:a16="http://schemas.microsoft.com/office/drawing/2014/main" id="{59190B42-70BB-262E-9125-C8797BFAE0D3}"/>
                </a:ext>
              </a:extLst>
            </p:cNvPr>
            <p:cNvSpPr txBox="1"/>
            <p:nvPr/>
          </p:nvSpPr>
          <p:spPr>
            <a:xfrm>
              <a:off x="7429651" y="5608034"/>
              <a:ext cx="2128035" cy="923330"/>
            </a:xfrm>
            <a:prstGeom prst="rect">
              <a:avLst/>
            </a:prstGeom>
            <a:solidFill>
              <a:schemeClr val="bg1"/>
            </a:solidFill>
          </p:spPr>
          <p:txBody>
            <a:bodyPr wrap="square" rtlCol="0">
              <a:spAutoFit/>
            </a:bodyPr>
            <a:lstStyle/>
            <a:p>
              <a:pPr algn="ctr"/>
              <a:r>
                <a:rPr lang="en-US" dirty="0"/>
                <a:t>How many extra eyes will you have after glowing?</a:t>
              </a:r>
              <a:endParaRPr lang="en-AU" dirty="0"/>
            </a:p>
          </p:txBody>
        </p:sp>
      </p:grpSp>
    </p:spTree>
    <p:extLst>
      <p:ext uri="{BB962C8B-B14F-4D97-AF65-F5344CB8AC3E}">
        <p14:creationId xmlns:p14="http://schemas.microsoft.com/office/powerpoint/2010/main" val="1562976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707886"/>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What is Radiation?</a:t>
            </a:r>
            <a:endParaRPr lang="en-AU" sz="4000" i="1" dirty="0">
              <a:solidFill>
                <a:schemeClr val="bg2">
                  <a:lumMod val="75000"/>
                </a:schemeClr>
              </a:solidFill>
              <a:latin typeface="Sitka Banner" panose="02000505000000020004" pitchFamily="2" charset="0"/>
            </a:endParaRPr>
          </a:p>
        </p:txBody>
      </p:sp>
      <p:sp>
        <p:nvSpPr>
          <p:cNvPr id="10" name="Content Placeholder 5">
            <a:extLst>
              <a:ext uri="{FF2B5EF4-FFF2-40B4-BE49-F238E27FC236}">
                <a16:creationId xmlns:a16="http://schemas.microsoft.com/office/drawing/2014/main" id="{5B9E61D4-6150-3BD5-CB7B-29B95A6B4D9F}"/>
              </a:ext>
            </a:extLst>
          </p:cNvPr>
          <p:cNvSpPr>
            <a:spLocks noGrp="1"/>
          </p:cNvSpPr>
          <p:nvPr>
            <p:ph idx="1"/>
          </p:nvPr>
        </p:nvSpPr>
        <p:spPr>
          <a:xfrm>
            <a:off x="333611" y="2403130"/>
            <a:ext cx="7758830" cy="4249130"/>
          </a:xfrm>
        </p:spPr>
        <p:txBody>
          <a:bodyPr/>
          <a:lstStyle/>
          <a:p>
            <a:pPr>
              <a:lnSpc>
                <a:spcPct val="90000"/>
              </a:lnSpc>
              <a:spcBef>
                <a:spcPts val="1000"/>
              </a:spcBef>
            </a:pPr>
            <a:r>
              <a:rPr lang="en-US" b="1" dirty="0"/>
              <a:t>Types of Radiation</a:t>
            </a:r>
          </a:p>
          <a:p>
            <a:pPr marL="342900" indent="-342900">
              <a:lnSpc>
                <a:spcPct val="90000"/>
              </a:lnSpc>
              <a:spcBef>
                <a:spcPts val="1000"/>
              </a:spcBef>
              <a:buFont typeface="Arial" panose="020B0604020202020204" pitchFamily="34" charset="0"/>
              <a:buChar char="•"/>
            </a:pPr>
            <a:r>
              <a:rPr lang="en-US" b="0" dirty="0"/>
              <a:t>Alpha (</a:t>
            </a:r>
            <a:r>
              <a:rPr lang="el-GR" b="0" dirty="0"/>
              <a:t>α</a:t>
            </a:r>
            <a:r>
              <a:rPr lang="en-US" b="0" dirty="0"/>
              <a:t>)</a:t>
            </a:r>
          </a:p>
          <a:p>
            <a:pPr marL="1143000" lvl="1">
              <a:spcBef>
                <a:spcPts val="1000"/>
              </a:spcBef>
            </a:pPr>
            <a:r>
              <a:rPr lang="en-US" b="0" dirty="0"/>
              <a:t>High ionizing energy</a:t>
            </a:r>
          </a:p>
          <a:p>
            <a:pPr marL="1143000" lvl="1">
              <a:spcBef>
                <a:spcPts val="1000"/>
              </a:spcBef>
            </a:pPr>
            <a:r>
              <a:rPr lang="en-US" dirty="0"/>
              <a:t>L</a:t>
            </a:r>
            <a:r>
              <a:rPr lang="en-US" b="0" dirty="0"/>
              <a:t>ow penetration</a:t>
            </a:r>
          </a:p>
          <a:p>
            <a:pPr marL="342900" indent="-342900">
              <a:lnSpc>
                <a:spcPct val="90000"/>
              </a:lnSpc>
              <a:spcBef>
                <a:spcPts val="1000"/>
              </a:spcBef>
              <a:buFont typeface="Arial" panose="020B0604020202020204" pitchFamily="34" charset="0"/>
              <a:buChar char="•"/>
            </a:pPr>
            <a:r>
              <a:rPr lang="en-US" b="0" dirty="0"/>
              <a:t>Beta (</a:t>
            </a:r>
            <a:r>
              <a:rPr lang="el-GR" b="0" dirty="0">
                <a:cs typeface="Calibri" panose="020F0502020204030204" pitchFamily="34" charset="0"/>
              </a:rPr>
              <a:t>β</a:t>
            </a:r>
            <a:r>
              <a:rPr lang="en-US" b="0" dirty="0">
                <a:cs typeface="Calibri" panose="020F0502020204030204" pitchFamily="34" charset="0"/>
              </a:rPr>
              <a:t>)</a:t>
            </a:r>
            <a:endParaRPr lang="en-US" b="0" dirty="0"/>
          </a:p>
          <a:p>
            <a:pPr marL="1143000" lvl="1">
              <a:spcBef>
                <a:spcPts val="1000"/>
              </a:spcBef>
            </a:pPr>
            <a:r>
              <a:rPr lang="en-US" b="0" dirty="0"/>
              <a:t>Moderately high ionizing energy</a:t>
            </a:r>
          </a:p>
          <a:p>
            <a:pPr marL="1143000" lvl="1">
              <a:spcBef>
                <a:spcPts val="1000"/>
              </a:spcBef>
            </a:pPr>
            <a:r>
              <a:rPr lang="en-US" dirty="0"/>
              <a:t>L</a:t>
            </a:r>
            <a:r>
              <a:rPr lang="en-US" b="0" dirty="0"/>
              <a:t>ow to moderate penetration</a:t>
            </a:r>
          </a:p>
          <a:p>
            <a:pPr marL="342900" indent="-342900">
              <a:lnSpc>
                <a:spcPct val="90000"/>
              </a:lnSpc>
              <a:spcBef>
                <a:spcPts val="1000"/>
              </a:spcBef>
              <a:buFont typeface="Arial" panose="020B0604020202020204" pitchFamily="34" charset="0"/>
              <a:buChar char="•"/>
            </a:pPr>
            <a:r>
              <a:rPr lang="en-US" b="0" dirty="0"/>
              <a:t>Gamma (</a:t>
            </a:r>
            <a:r>
              <a:rPr lang="el-GR" b="0" dirty="0">
                <a:cs typeface="Calibri" panose="020F0502020204030204" pitchFamily="34" charset="0"/>
              </a:rPr>
              <a:t>ϒ</a:t>
            </a:r>
            <a:r>
              <a:rPr lang="en-US" b="0" dirty="0">
                <a:cs typeface="Calibri" panose="020F0502020204030204" pitchFamily="34" charset="0"/>
              </a:rPr>
              <a:t>)</a:t>
            </a:r>
            <a:endParaRPr lang="en-US" b="0" dirty="0"/>
          </a:p>
          <a:p>
            <a:pPr marL="1143000" lvl="1">
              <a:spcBef>
                <a:spcPts val="1000"/>
              </a:spcBef>
            </a:pPr>
            <a:r>
              <a:rPr lang="en-US" b="0" dirty="0"/>
              <a:t>Low ionizing energy</a:t>
            </a:r>
          </a:p>
          <a:p>
            <a:pPr marL="1143000" lvl="1">
              <a:spcBef>
                <a:spcPts val="1000"/>
              </a:spcBef>
            </a:pPr>
            <a:r>
              <a:rPr lang="en-US" dirty="0"/>
              <a:t>H</a:t>
            </a:r>
            <a:r>
              <a:rPr lang="en-US" b="0" dirty="0"/>
              <a:t>igh penetration</a:t>
            </a:r>
          </a:p>
          <a:p>
            <a:pPr marL="342900" lvl="0" indent="-342900" algn="just" hangingPunct="0">
              <a:spcBef>
                <a:spcPts val="600"/>
              </a:spcBef>
              <a:buSzPts val="1100"/>
              <a:buFont typeface="Symbol" panose="05050102010706020507" pitchFamily="18" charset="2"/>
              <a:buChar char=""/>
            </a:pPr>
            <a:endParaRPr lang="en-AU" b="0" dirty="0">
              <a:cs typeface="Times New Roman" panose="02020603050405020304" pitchFamily="18" charset="0"/>
            </a:endParaRPr>
          </a:p>
          <a:p>
            <a:pPr lvl="0" algn="just" hangingPunct="0">
              <a:spcBef>
                <a:spcPts val="600"/>
              </a:spcBef>
              <a:buSzPts val="1100"/>
            </a:pPr>
            <a:endParaRPr lang="en-AU" b="0" dirty="0">
              <a:cs typeface="Times New Roman" panose="02020603050405020304" pitchFamily="18" charset="0"/>
            </a:endParaRPr>
          </a:p>
        </p:txBody>
      </p:sp>
      <p:pic>
        <p:nvPicPr>
          <p:cNvPr id="9" name="Picture 8">
            <a:extLst>
              <a:ext uri="{FF2B5EF4-FFF2-40B4-BE49-F238E27FC236}">
                <a16:creationId xmlns:a16="http://schemas.microsoft.com/office/drawing/2014/main" id="{6FA34428-DB71-0656-E639-3C8BCBAE87AA}"/>
              </a:ext>
            </a:extLst>
          </p:cNvPr>
          <p:cNvPicPr>
            <a:picLocks noChangeAspect="1"/>
          </p:cNvPicPr>
          <p:nvPr/>
        </p:nvPicPr>
        <p:blipFill>
          <a:blip r:embed="rId4"/>
          <a:stretch>
            <a:fillRect/>
          </a:stretch>
        </p:blipFill>
        <p:spPr>
          <a:xfrm>
            <a:off x="7658100" y="2807776"/>
            <a:ext cx="4371739" cy="3516459"/>
          </a:xfrm>
          <a:custGeom>
            <a:avLst/>
            <a:gdLst>
              <a:gd name="connsiteX0" fmla="*/ 0 w 4371739"/>
              <a:gd name="connsiteY0" fmla="*/ 0 h 3516459"/>
              <a:gd name="connsiteX1" fmla="*/ 493382 w 4371739"/>
              <a:gd name="connsiteY1" fmla="*/ 0 h 3516459"/>
              <a:gd name="connsiteX2" fmla="*/ 1074199 w 4371739"/>
              <a:gd name="connsiteY2" fmla="*/ 0 h 3516459"/>
              <a:gd name="connsiteX3" fmla="*/ 1567581 w 4371739"/>
              <a:gd name="connsiteY3" fmla="*/ 0 h 3516459"/>
              <a:gd name="connsiteX4" fmla="*/ 2279550 w 4371739"/>
              <a:gd name="connsiteY4" fmla="*/ 0 h 3516459"/>
              <a:gd name="connsiteX5" fmla="*/ 2947801 w 4371739"/>
              <a:gd name="connsiteY5" fmla="*/ 0 h 3516459"/>
              <a:gd name="connsiteX6" fmla="*/ 3659770 w 4371739"/>
              <a:gd name="connsiteY6" fmla="*/ 0 h 3516459"/>
              <a:gd name="connsiteX7" fmla="*/ 4371739 w 4371739"/>
              <a:gd name="connsiteY7" fmla="*/ 0 h 3516459"/>
              <a:gd name="connsiteX8" fmla="*/ 4371739 w 4371739"/>
              <a:gd name="connsiteY8" fmla="*/ 621241 h 3516459"/>
              <a:gd name="connsiteX9" fmla="*/ 4371739 w 4371739"/>
              <a:gd name="connsiteY9" fmla="*/ 1207318 h 3516459"/>
              <a:gd name="connsiteX10" fmla="*/ 4371739 w 4371739"/>
              <a:gd name="connsiteY10" fmla="*/ 1828559 h 3516459"/>
              <a:gd name="connsiteX11" fmla="*/ 4371739 w 4371739"/>
              <a:gd name="connsiteY11" fmla="*/ 2379471 h 3516459"/>
              <a:gd name="connsiteX12" fmla="*/ 4371739 w 4371739"/>
              <a:gd name="connsiteY12" fmla="*/ 3516459 h 3516459"/>
              <a:gd name="connsiteX13" fmla="*/ 3878357 w 4371739"/>
              <a:gd name="connsiteY13" fmla="*/ 3516459 h 3516459"/>
              <a:gd name="connsiteX14" fmla="*/ 3297540 w 4371739"/>
              <a:gd name="connsiteY14" fmla="*/ 3516459 h 3516459"/>
              <a:gd name="connsiteX15" fmla="*/ 2804158 w 4371739"/>
              <a:gd name="connsiteY15" fmla="*/ 3516459 h 3516459"/>
              <a:gd name="connsiteX16" fmla="*/ 2310776 w 4371739"/>
              <a:gd name="connsiteY16" fmla="*/ 3516459 h 3516459"/>
              <a:gd name="connsiteX17" fmla="*/ 1642525 w 4371739"/>
              <a:gd name="connsiteY17" fmla="*/ 3516459 h 3516459"/>
              <a:gd name="connsiteX18" fmla="*/ 930556 w 4371739"/>
              <a:gd name="connsiteY18" fmla="*/ 3516459 h 3516459"/>
              <a:gd name="connsiteX19" fmla="*/ 0 w 4371739"/>
              <a:gd name="connsiteY19" fmla="*/ 3516459 h 3516459"/>
              <a:gd name="connsiteX20" fmla="*/ 0 w 4371739"/>
              <a:gd name="connsiteY20" fmla="*/ 2965547 h 3516459"/>
              <a:gd name="connsiteX21" fmla="*/ 0 w 4371739"/>
              <a:gd name="connsiteY21" fmla="*/ 2344306 h 3516459"/>
              <a:gd name="connsiteX22" fmla="*/ 0 w 4371739"/>
              <a:gd name="connsiteY22" fmla="*/ 1793394 h 3516459"/>
              <a:gd name="connsiteX23" fmla="*/ 0 w 4371739"/>
              <a:gd name="connsiteY23" fmla="*/ 1172153 h 3516459"/>
              <a:gd name="connsiteX24" fmla="*/ 0 w 4371739"/>
              <a:gd name="connsiteY24" fmla="*/ 691570 h 3516459"/>
              <a:gd name="connsiteX25" fmla="*/ 0 w 4371739"/>
              <a:gd name="connsiteY25" fmla="*/ 0 h 351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71739" h="3516459" fill="none" extrusionOk="0">
                <a:moveTo>
                  <a:pt x="0" y="0"/>
                </a:moveTo>
                <a:cubicBezTo>
                  <a:pt x="207688" y="-7260"/>
                  <a:pt x="257349" y="10535"/>
                  <a:pt x="493382" y="0"/>
                </a:cubicBezTo>
                <a:cubicBezTo>
                  <a:pt x="729415" y="-10535"/>
                  <a:pt x="862054" y="7854"/>
                  <a:pt x="1074199" y="0"/>
                </a:cubicBezTo>
                <a:cubicBezTo>
                  <a:pt x="1286344" y="-7854"/>
                  <a:pt x="1379523" y="20590"/>
                  <a:pt x="1567581" y="0"/>
                </a:cubicBezTo>
                <a:cubicBezTo>
                  <a:pt x="1755639" y="-20590"/>
                  <a:pt x="1946397" y="-31538"/>
                  <a:pt x="2279550" y="0"/>
                </a:cubicBezTo>
                <a:cubicBezTo>
                  <a:pt x="2612703" y="31538"/>
                  <a:pt x="2659600" y="15198"/>
                  <a:pt x="2947801" y="0"/>
                </a:cubicBezTo>
                <a:cubicBezTo>
                  <a:pt x="3236002" y="-15198"/>
                  <a:pt x="3329397" y="27352"/>
                  <a:pt x="3659770" y="0"/>
                </a:cubicBezTo>
                <a:cubicBezTo>
                  <a:pt x="3990143" y="-27352"/>
                  <a:pt x="4154349" y="-26843"/>
                  <a:pt x="4371739" y="0"/>
                </a:cubicBezTo>
                <a:cubicBezTo>
                  <a:pt x="4376292" y="167178"/>
                  <a:pt x="4369995" y="358414"/>
                  <a:pt x="4371739" y="621241"/>
                </a:cubicBezTo>
                <a:cubicBezTo>
                  <a:pt x="4373483" y="884068"/>
                  <a:pt x="4370021" y="935312"/>
                  <a:pt x="4371739" y="1207318"/>
                </a:cubicBezTo>
                <a:cubicBezTo>
                  <a:pt x="4373457" y="1479324"/>
                  <a:pt x="4373721" y="1650997"/>
                  <a:pt x="4371739" y="1828559"/>
                </a:cubicBezTo>
                <a:cubicBezTo>
                  <a:pt x="4369757" y="2006121"/>
                  <a:pt x="4377629" y="2143536"/>
                  <a:pt x="4371739" y="2379471"/>
                </a:cubicBezTo>
                <a:cubicBezTo>
                  <a:pt x="4365849" y="2615406"/>
                  <a:pt x="4353514" y="3087505"/>
                  <a:pt x="4371739" y="3516459"/>
                </a:cubicBezTo>
                <a:cubicBezTo>
                  <a:pt x="4241890" y="3527882"/>
                  <a:pt x="3987366" y="3499994"/>
                  <a:pt x="3878357" y="3516459"/>
                </a:cubicBezTo>
                <a:cubicBezTo>
                  <a:pt x="3769348" y="3532924"/>
                  <a:pt x="3450695" y="3514187"/>
                  <a:pt x="3297540" y="3516459"/>
                </a:cubicBezTo>
                <a:cubicBezTo>
                  <a:pt x="3144385" y="3518731"/>
                  <a:pt x="3014701" y="3519495"/>
                  <a:pt x="2804158" y="3516459"/>
                </a:cubicBezTo>
                <a:cubicBezTo>
                  <a:pt x="2593615" y="3513424"/>
                  <a:pt x="2519443" y="3528497"/>
                  <a:pt x="2310776" y="3516459"/>
                </a:cubicBezTo>
                <a:cubicBezTo>
                  <a:pt x="2102109" y="3504421"/>
                  <a:pt x="1925255" y="3534799"/>
                  <a:pt x="1642525" y="3516459"/>
                </a:cubicBezTo>
                <a:cubicBezTo>
                  <a:pt x="1359795" y="3498119"/>
                  <a:pt x="1164315" y="3536606"/>
                  <a:pt x="930556" y="3516459"/>
                </a:cubicBezTo>
                <a:cubicBezTo>
                  <a:pt x="696797" y="3496312"/>
                  <a:pt x="374497" y="3554710"/>
                  <a:pt x="0" y="3516459"/>
                </a:cubicBezTo>
                <a:cubicBezTo>
                  <a:pt x="-6715" y="3254843"/>
                  <a:pt x="675" y="3158302"/>
                  <a:pt x="0" y="2965547"/>
                </a:cubicBezTo>
                <a:cubicBezTo>
                  <a:pt x="-675" y="2772792"/>
                  <a:pt x="3302" y="2520894"/>
                  <a:pt x="0" y="2344306"/>
                </a:cubicBezTo>
                <a:cubicBezTo>
                  <a:pt x="-3302" y="2167718"/>
                  <a:pt x="12527" y="1919201"/>
                  <a:pt x="0" y="1793394"/>
                </a:cubicBezTo>
                <a:cubicBezTo>
                  <a:pt x="-12527" y="1667587"/>
                  <a:pt x="-8100" y="1336770"/>
                  <a:pt x="0" y="1172153"/>
                </a:cubicBezTo>
                <a:cubicBezTo>
                  <a:pt x="8100" y="1007536"/>
                  <a:pt x="19895" y="905566"/>
                  <a:pt x="0" y="691570"/>
                </a:cubicBezTo>
                <a:cubicBezTo>
                  <a:pt x="-19895" y="477574"/>
                  <a:pt x="3212" y="144535"/>
                  <a:pt x="0" y="0"/>
                </a:cubicBezTo>
                <a:close/>
              </a:path>
              <a:path w="4371739" h="3516459" stroke="0" extrusionOk="0">
                <a:moveTo>
                  <a:pt x="0" y="0"/>
                </a:moveTo>
                <a:cubicBezTo>
                  <a:pt x="161446" y="-1202"/>
                  <a:pt x="451166" y="-4902"/>
                  <a:pt x="580817" y="0"/>
                </a:cubicBezTo>
                <a:cubicBezTo>
                  <a:pt x="710468" y="4902"/>
                  <a:pt x="866816" y="-24131"/>
                  <a:pt x="1074199" y="0"/>
                </a:cubicBezTo>
                <a:cubicBezTo>
                  <a:pt x="1281582" y="24131"/>
                  <a:pt x="1376376" y="7958"/>
                  <a:pt x="1611298" y="0"/>
                </a:cubicBezTo>
                <a:cubicBezTo>
                  <a:pt x="1846220" y="-7958"/>
                  <a:pt x="2134791" y="-12505"/>
                  <a:pt x="2323267" y="0"/>
                </a:cubicBezTo>
                <a:cubicBezTo>
                  <a:pt x="2511743" y="12505"/>
                  <a:pt x="2760787" y="11111"/>
                  <a:pt x="2947801" y="0"/>
                </a:cubicBezTo>
                <a:cubicBezTo>
                  <a:pt x="3134815" y="-11111"/>
                  <a:pt x="3376607" y="20548"/>
                  <a:pt x="3484901" y="0"/>
                </a:cubicBezTo>
                <a:cubicBezTo>
                  <a:pt x="3593195" y="-20548"/>
                  <a:pt x="4133715" y="16127"/>
                  <a:pt x="4371739" y="0"/>
                </a:cubicBezTo>
                <a:cubicBezTo>
                  <a:pt x="4374105" y="185145"/>
                  <a:pt x="4346035" y="410474"/>
                  <a:pt x="4371739" y="621241"/>
                </a:cubicBezTo>
                <a:cubicBezTo>
                  <a:pt x="4397443" y="832008"/>
                  <a:pt x="4349379" y="977348"/>
                  <a:pt x="4371739" y="1242482"/>
                </a:cubicBezTo>
                <a:cubicBezTo>
                  <a:pt x="4394099" y="1507616"/>
                  <a:pt x="4368445" y="1615290"/>
                  <a:pt x="4371739" y="1828559"/>
                </a:cubicBezTo>
                <a:cubicBezTo>
                  <a:pt x="4375033" y="2041828"/>
                  <a:pt x="4397660" y="2124967"/>
                  <a:pt x="4371739" y="2379471"/>
                </a:cubicBezTo>
                <a:cubicBezTo>
                  <a:pt x="4345818" y="2633975"/>
                  <a:pt x="4345180" y="2760600"/>
                  <a:pt x="4371739" y="2930382"/>
                </a:cubicBezTo>
                <a:cubicBezTo>
                  <a:pt x="4398298" y="3100164"/>
                  <a:pt x="4373371" y="3326599"/>
                  <a:pt x="4371739" y="3516459"/>
                </a:cubicBezTo>
                <a:cubicBezTo>
                  <a:pt x="4205212" y="3537701"/>
                  <a:pt x="4053487" y="3515722"/>
                  <a:pt x="3834640" y="3516459"/>
                </a:cubicBezTo>
                <a:cubicBezTo>
                  <a:pt x="3615793" y="3517196"/>
                  <a:pt x="3549309" y="3537935"/>
                  <a:pt x="3341258" y="3516459"/>
                </a:cubicBezTo>
                <a:cubicBezTo>
                  <a:pt x="3133207" y="3494983"/>
                  <a:pt x="2982372" y="3520266"/>
                  <a:pt x="2716724" y="3516459"/>
                </a:cubicBezTo>
                <a:cubicBezTo>
                  <a:pt x="2451076" y="3512652"/>
                  <a:pt x="2416150" y="3488912"/>
                  <a:pt x="2135907" y="3516459"/>
                </a:cubicBezTo>
                <a:cubicBezTo>
                  <a:pt x="1855664" y="3544006"/>
                  <a:pt x="1859477" y="3505535"/>
                  <a:pt x="1642525" y="3516459"/>
                </a:cubicBezTo>
                <a:cubicBezTo>
                  <a:pt x="1425573" y="3527383"/>
                  <a:pt x="1242537" y="3482923"/>
                  <a:pt x="930556" y="3516459"/>
                </a:cubicBezTo>
                <a:cubicBezTo>
                  <a:pt x="618575" y="3549995"/>
                  <a:pt x="209448" y="3504782"/>
                  <a:pt x="0" y="3516459"/>
                </a:cubicBezTo>
                <a:cubicBezTo>
                  <a:pt x="16396" y="3246775"/>
                  <a:pt x="-19302" y="3216175"/>
                  <a:pt x="0" y="2965547"/>
                </a:cubicBezTo>
                <a:cubicBezTo>
                  <a:pt x="19302" y="2714919"/>
                  <a:pt x="-16089" y="2585023"/>
                  <a:pt x="0" y="2379471"/>
                </a:cubicBezTo>
                <a:cubicBezTo>
                  <a:pt x="16089" y="2173919"/>
                  <a:pt x="-10902" y="2029398"/>
                  <a:pt x="0" y="1758230"/>
                </a:cubicBezTo>
                <a:cubicBezTo>
                  <a:pt x="10902" y="1487062"/>
                  <a:pt x="11048" y="1446807"/>
                  <a:pt x="0" y="1172153"/>
                </a:cubicBezTo>
                <a:cubicBezTo>
                  <a:pt x="-11048" y="897499"/>
                  <a:pt x="13344" y="870869"/>
                  <a:pt x="0" y="586077"/>
                </a:cubicBezTo>
                <a:cubicBezTo>
                  <a:pt x="-13344" y="301285"/>
                  <a:pt x="20965" y="229102"/>
                  <a:pt x="0" y="0"/>
                </a:cubicBezTo>
                <a:close/>
              </a:path>
            </a:pathLst>
          </a:custGeom>
          <a:ln>
            <a:solidFill>
              <a:schemeClr val="tx1"/>
            </a:solidFill>
            <a:extLst>
              <a:ext uri="{C807C97D-BFC1-408E-A445-0C87EB9F89A2}">
                <ask:lineSketchStyleProps xmlns:ask="http://schemas.microsoft.com/office/drawing/2018/sketchyshapes" sd="27199517">
                  <a:prstGeom prst="rect">
                    <a:avLst/>
                  </a:prstGeom>
                  <ask:type>
                    <ask:lineSketchFreehand/>
                  </ask:type>
                </ask:lineSketchStyleProps>
              </a:ext>
            </a:extLst>
          </a:ln>
        </p:spPr>
      </p:pic>
    </p:spTree>
    <p:extLst>
      <p:ext uri="{BB962C8B-B14F-4D97-AF65-F5344CB8AC3E}">
        <p14:creationId xmlns:p14="http://schemas.microsoft.com/office/powerpoint/2010/main" val="102997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707886"/>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What is NORM?</a:t>
            </a:r>
            <a:endParaRPr lang="en-AU" sz="4000" i="1" dirty="0">
              <a:solidFill>
                <a:schemeClr val="bg2">
                  <a:lumMod val="75000"/>
                </a:schemeClr>
              </a:solidFill>
              <a:latin typeface="Sitka Banner" panose="02000505000000020004" pitchFamily="2" charset="0"/>
            </a:endParaRPr>
          </a:p>
        </p:txBody>
      </p:sp>
      <p:sp>
        <p:nvSpPr>
          <p:cNvPr id="5" name="Content Placeholder 5">
            <a:extLst>
              <a:ext uri="{FF2B5EF4-FFF2-40B4-BE49-F238E27FC236}">
                <a16:creationId xmlns:a16="http://schemas.microsoft.com/office/drawing/2014/main" id="{20BFE2F7-7F84-69A8-B135-F9B31C34B1B4}"/>
              </a:ext>
            </a:extLst>
          </p:cNvPr>
          <p:cNvSpPr txBox="1">
            <a:spLocks/>
          </p:cNvSpPr>
          <p:nvPr/>
        </p:nvSpPr>
        <p:spPr>
          <a:xfrm>
            <a:off x="323101" y="2204787"/>
            <a:ext cx="10709334" cy="4249130"/>
          </a:xfrm>
          <a:prstGeom prst="roundRect">
            <a:avLst>
              <a:gd name="adj" fmla="val 11619"/>
            </a:avLst>
          </a:prstGeom>
          <a:ln w="15875" cap="rnd">
            <a:solidFill>
              <a:schemeClr val="bg2">
                <a:lumMod val="75000"/>
              </a:scheme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7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NORM – Naturally Occurring Radioactive Material</a:t>
            </a:r>
          </a:p>
          <a:p>
            <a:r>
              <a:rPr lang="en-US" b="0" dirty="0"/>
              <a:t>Radioactive materials that are naturally elevated in groundwater, soils, sunlight and rock. </a:t>
            </a:r>
          </a:p>
          <a:p>
            <a:r>
              <a:rPr lang="en-US" b="0" dirty="0"/>
              <a:t>Some areas on the globe have higher natural levels of radiation than others.</a:t>
            </a:r>
          </a:p>
          <a:p>
            <a:endParaRPr lang="en-US" b="0" dirty="0"/>
          </a:p>
          <a:p>
            <a:r>
              <a:rPr lang="en-US" b="0" dirty="0"/>
              <a:t>NORM is typically uranium-235 and thorium-232 decay series (among others!).</a:t>
            </a:r>
          </a:p>
          <a:p>
            <a:endParaRPr lang="en-US" b="0" dirty="0"/>
          </a:p>
          <a:p>
            <a:r>
              <a:rPr lang="en-US" b="0" dirty="0"/>
              <a:t>Average global dose:		1 mSv to 13 mSv</a:t>
            </a:r>
          </a:p>
          <a:p>
            <a:r>
              <a:rPr lang="en-US" b="0" dirty="0"/>
              <a:t>Average dose in Australia:	1.5 mSv (mostly solar radiation)</a:t>
            </a:r>
          </a:p>
          <a:p>
            <a:r>
              <a:rPr lang="en-US" sz="1200" b="0" dirty="0"/>
              <a:t>(ARPANSA 2021)</a:t>
            </a:r>
          </a:p>
        </p:txBody>
      </p:sp>
    </p:spTree>
    <p:extLst>
      <p:ext uri="{BB962C8B-B14F-4D97-AF65-F5344CB8AC3E}">
        <p14:creationId xmlns:p14="http://schemas.microsoft.com/office/powerpoint/2010/main" val="154943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707886"/>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NORM in Mining</a:t>
            </a:r>
            <a:endParaRPr lang="en-AU" sz="4000" i="1" dirty="0">
              <a:solidFill>
                <a:schemeClr val="bg2">
                  <a:lumMod val="75000"/>
                </a:schemeClr>
              </a:solidFill>
              <a:latin typeface="Sitka Banner" panose="02000505000000020004" pitchFamily="2" charset="0"/>
            </a:endParaRPr>
          </a:p>
        </p:txBody>
      </p:sp>
      <p:sp>
        <p:nvSpPr>
          <p:cNvPr id="5" name="Content Placeholder 2">
            <a:extLst>
              <a:ext uri="{FF2B5EF4-FFF2-40B4-BE49-F238E27FC236}">
                <a16:creationId xmlns:a16="http://schemas.microsoft.com/office/drawing/2014/main" id="{9ECCD60F-AA7E-0AEB-9D0C-7DA682CB9D20}"/>
              </a:ext>
            </a:extLst>
          </p:cNvPr>
          <p:cNvSpPr txBox="1">
            <a:spLocks/>
          </p:cNvSpPr>
          <p:nvPr/>
        </p:nvSpPr>
        <p:spPr>
          <a:xfrm>
            <a:off x="885730" y="2045244"/>
            <a:ext cx="10420539" cy="1918804"/>
          </a:xfrm>
          <a:prstGeom prst="roundRect">
            <a:avLst>
              <a:gd name="adj" fmla="val 11619"/>
            </a:avLst>
          </a:prstGeom>
          <a:ln w="15875" cap="rnd">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7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0" dirty="0"/>
              <a:t>Presence of Uranium and/or thorium in deposits of economic interest due to the geological association with certain minerals</a:t>
            </a:r>
          </a:p>
          <a:p>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AU" b="0" dirty="0"/>
          </a:p>
        </p:txBody>
      </p:sp>
      <p:sp>
        <p:nvSpPr>
          <p:cNvPr id="8" name="Content Placeholder 2">
            <a:extLst>
              <a:ext uri="{FF2B5EF4-FFF2-40B4-BE49-F238E27FC236}">
                <a16:creationId xmlns:a16="http://schemas.microsoft.com/office/drawing/2014/main" id="{D3D09C52-891B-4CCC-E4CD-1DA95B4C6261}"/>
              </a:ext>
            </a:extLst>
          </p:cNvPr>
          <p:cNvSpPr txBox="1">
            <a:spLocks/>
          </p:cNvSpPr>
          <p:nvPr/>
        </p:nvSpPr>
        <p:spPr>
          <a:xfrm>
            <a:off x="0" y="4681908"/>
            <a:ext cx="7912729" cy="2176091"/>
          </a:xfrm>
          <a:prstGeom prst="roundRect">
            <a:avLst>
              <a:gd name="adj" fmla="val 11619"/>
            </a:avLst>
          </a:prstGeom>
          <a:ln w="15875" cap="rnd">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7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b="0" dirty="0"/>
              <a:t>Potential for radioactive material to concentrate to hazardous levels through mineral processing into ore or waste streams</a:t>
            </a:r>
          </a:p>
          <a:p>
            <a:pPr marL="342900" indent="-342900">
              <a:buFont typeface="Arial" panose="020B0604020202020204" pitchFamily="34" charset="0"/>
              <a:buChar char="•"/>
            </a:pPr>
            <a:r>
              <a:rPr lang="en-US" b="0" dirty="0"/>
              <a:t>Potential to alter or impact environmental and human health</a:t>
            </a:r>
          </a:p>
          <a:p>
            <a:pPr marL="342900" indent="-342900">
              <a:buFont typeface="Arial" panose="020B0604020202020204" pitchFamily="34" charset="0"/>
              <a:buChar char="•"/>
            </a:pPr>
            <a:r>
              <a:rPr lang="en-US" b="0" dirty="0"/>
              <a:t>Radiation is a sensitive topic! Poorly understood by the general public. Perceived risk!</a:t>
            </a:r>
          </a:p>
          <a:p>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AU" b="0" dirty="0"/>
          </a:p>
        </p:txBody>
      </p:sp>
      <p:pic>
        <p:nvPicPr>
          <p:cNvPr id="12" name="Picture 11" descr="A yellow caution sign with black text&#10;&#10;Description automatically generated">
            <a:extLst>
              <a:ext uri="{FF2B5EF4-FFF2-40B4-BE49-F238E27FC236}">
                <a16:creationId xmlns:a16="http://schemas.microsoft.com/office/drawing/2014/main" id="{90B3711B-8586-0D20-8881-EEEBF542F7C8}"/>
              </a:ext>
            </a:extLst>
          </p:cNvPr>
          <p:cNvPicPr>
            <a:picLocks noChangeAspect="1"/>
          </p:cNvPicPr>
          <p:nvPr/>
        </p:nvPicPr>
        <p:blipFill>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tretch>
            <a:fillRect/>
          </a:stretch>
        </p:blipFill>
        <p:spPr>
          <a:xfrm rot="1082061">
            <a:off x="7965821" y="3448950"/>
            <a:ext cx="3770008" cy="2652646"/>
          </a:xfrm>
          <a:prstGeom prst="rect">
            <a:avLst/>
          </a:prstGeom>
        </p:spPr>
      </p:pic>
      <p:sp>
        <p:nvSpPr>
          <p:cNvPr id="13" name="TextBox 12">
            <a:extLst>
              <a:ext uri="{FF2B5EF4-FFF2-40B4-BE49-F238E27FC236}">
                <a16:creationId xmlns:a16="http://schemas.microsoft.com/office/drawing/2014/main" id="{EF7DBBEE-3688-CD1A-8D3E-FF840A148775}"/>
              </a:ext>
            </a:extLst>
          </p:cNvPr>
          <p:cNvSpPr txBox="1"/>
          <p:nvPr/>
        </p:nvSpPr>
        <p:spPr>
          <a:xfrm>
            <a:off x="494151" y="2836813"/>
            <a:ext cx="2974606" cy="461665"/>
          </a:xfrm>
          <a:prstGeom prst="rect">
            <a:avLst/>
          </a:prstGeom>
          <a:noFill/>
        </p:spPr>
        <p:txBody>
          <a:bodyPr wrap="square" rtlCol="0">
            <a:spAutoFit/>
          </a:bodyPr>
          <a:lstStyle/>
          <a:p>
            <a:r>
              <a:rPr lang="en-US" sz="2400" b="1" dirty="0"/>
              <a:t>Mineral Sands</a:t>
            </a:r>
            <a:endParaRPr lang="en-AU" sz="2400" b="1" dirty="0"/>
          </a:p>
        </p:txBody>
      </p:sp>
      <p:sp>
        <p:nvSpPr>
          <p:cNvPr id="14" name="TextBox 13">
            <a:extLst>
              <a:ext uri="{FF2B5EF4-FFF2-40B4-BE49-F238E27FC236}">
                <a16:creationId xmlns:a16="http://schemas.microsoft.com/office/drawing/2014/main" id="{11721958-525D-4300-BEC3-15D1647A6E70}"/>
              </a:ext>
            </a:extLst>
          </p:cNvPr>
          <p:cNvSpPr txBox="1"/>
          <p:nvPr/>
        </p:nvSpPr>
        <p:spPr>
          <a:xfrm>
            <a:off x="538082" y="3956975"/>
            <a:ext cx="3431806" cy="461665"/>
          </a:xfrm>
          <a:prstGeom prst="rect">
            <a:avLst/>
          </a:prstGeom>
          <a:noFill/>
        </p:spPr>
        <p:txBody>
          <a:bodyPr wrap="square" rtlCol="0">
            <a:spAutoFit/>
          </a:bodyPr>
          <a:lstStyle/>
          <a:p>
            <a:r>
              <a:rPr lang="en-US" sz="2400" b="1" dirty="0"/>
              <a:t>Rare Earths</a:t>
            </a:r>
            <a:endParaRPr lang="en-AU" sz="2400" b="1" dirty="0"/>
          </a:p>
        </p:txBody>
      </p:sp>
      <p:sp>
        <p:nvSpPr>
          <p:cNvPr id="15" name="TextBox 14">
            <a:extLst>
              <a:ext uri="{FF2B5EF4-FFF2-40B4-BE49-F238E27FC236}">
                <a16:creationId xmlns:a16="http://schemas.microsoft.com/office/drawing/2014/main" id="{10C5FF5D-F9CE-5E4B-959D-8315AD9E4C6A}"/>
              </a:ext>
            </a:extLst>
          </p:cNvPr>
          <p:cNvSpPr txBox="1"/>
          <p:nvPr/>
        </p:nvSpPr>
        <p:spPr>
          <a:xfrm>
            <a:off x="494151" y="3396894"/>
            <a:ext cx="3431806" cy="461665"/>
          </a:xfrm>
          <a:prstGeom prst="rect">
            <a:avLst/>
          </a:prstGeom>
          <a:noFill/>
        </p:spPr>
        <p:txBody>
          <a:bodyPr wrap="square" rtlCol="0">
            <a:spAutoFit/>
          </a:bodyPr>
          <a:lstStyle/>
          <a:p>
            <a:r>
              <a:rPr lang="en-US" sz="2400" b="1" dirty="0"/>
              <a:t>Pegmatite / Lithium</a:t>
            </a:r>
            <a:endParaRPr lang="en-AU" sz="2400" b="1" dirty="0"/>
          </a:p>
        </p:txBody>
      </p:sp>
    </p:spTree>
    <p:extLst>
      <p:ext uri="{BB962C8B-B14F-4D97-AF65-F5344CB8AC3E}">
        <p14:creationId xmlns:p14="http://schemas.microsoft.com/office/powerpoint/2010/main" val="1884322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707886"/>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Radiation Governing Bodies</a:t>
            </a:r>
            <a:endParaRPr lang="en-AU" sz="4000" i="1" dirty="0">
              <a:solidFill>
                <a:schemeClr val="bg2">
                  <a:lumMod val="75000"/>
                </a:schemeClr>
              </a:solidFill>
              <a:latin typeface="Sitka Banner" panose="02000505000000020004" pitchFamily="2" charset="0"/>
            </a:endParaRPr>
          </a:p>
        </p:txBody>
      </p:sp>
      <p:sp>
        <p:nvSpPr>
          <p:cNvPr id="10" name="TextBox 9">
            <a:extLst>
              <a:ext uri="{FF2B5EF4-FFF2-40B4-BE49-F238E27FC236}">
                <a16:creationId xmlns:a16="http://schemas.microsoft.com/office/drawing/2014/main" id="{5CA9723D-77FE-486A-0D23-A56C31F78C87}"/>
              </a:ext>
            </a:extLst>
          </p:cNvPr>
          <p:cNvSpPr txBox="1"/>
          <p:nvPr/>
        </p:nvSpPr>
        <p:spPr>
          <a:xfrm>
            <a:off x="1507136" y="2066871"/>
            <a:ext cx="3270135" cy="721576"/>
          </a:xfrm>
          <a:prstGeom prst="rect">
            <a:avLst/>
          </a:prstGeom>
          <a:noFill/>
        </p:spPr>
        <p:txBody>
          <a:bodyPr wrap="square" rtlCol="0">
            <a:spAutoFit/>
          </a:bodyPr>
          <a:lstStyle/>
          <a:p>
            <a:pPr algn="ctr"/>
            <a:r>
              <a:rPr lang="en-US" b="1" dirty="0">
                <a:latin typeface="Avenir Next LT Pro" panose="020B0504020202020204" pitchFamily="34" charset="0"/>
              </a:rPr>
              <a:t>UNSCEAR</a:t>
            </a:r>
          </a:p>
          <a:p>
            <a:pPr algn="ctr"/>
            <a:r>
              <a:rPr lang="en-US" sz="1200" dirty="0">
                <a:latin typeface="Avenir Next LT Pro" panose="020B0504020202020204" pitchFamily="34" charset="0"/>
              </a:rPr>
              <a:t>United Nations Scientific Committee of the Effects of Atomic Radiation</a:t>
            </a:r>
            <a:endParaRPr lang="en-AU" sz="1200" dirty="0">
              <a:latin typeface="Avenir Next LT Pro" panose="020B0504020202020204" pitchFamily="34" charset="0"/>
            </a:endParaRPr>
          </a:p>
        </p:txBody>
      </p:sp>
      <p:sp>
        <p:nvSpPr>
          <p:cNvPr id="11" name="TextBox 10">
            <a:extLst>
              <a:ext uri="{FF2B5EF4-FFF2-40B4-BE49-F238E27FC236}">
                <a16:creationId xmlns:a16="http://schemas.microsoft.com/office/drawing/2014/main" id="{5734CB86-73BB-FF45-1133-D6658614E613}"/>
              </a:ext>
            </a:extLst>
          </p:cNvPr>
          <p:cNvSpPr txBox="1"/>
          <p:nvPr/>
        </p:nvSpPr>
        <p:spPr>
          <a:xfrm>
            <a:off x="4777271" y="2066871"/>
            <a:ext cx="3270135" cy="721576"/>
          </a:xfrm>
          <a:prstGeom prst="rect">
            <a:avLst/>
          </a:prstGeom>
          <a:noFill/>
        </p:spPr>
        <p:txBody>
          <a:bodyPr wrap="square" rtlCol="0">
            <a:spAutoFit/>
          </a:bodyPr>
          <a:lstStyle/>
          <a:p>
            <a:pPr algn="ctr"/>
            <a:r>
              <a:rPr lang="en-US" b="1" dirty="0">
                <a:latin typeface="Avenir Next LT Pro" panose="020B0504020202020204" pitchFamily="34" charset="0"/>
              </a:rPr>
              <a:t>ICRP</a:t>
            </a:r>
          </a:p>
          <a:p>
            <a:pPr algn="ctr"/>
            <a:r>
              <a:rPr lang="en-US" sz="1200" dirty="0">
                <a:latin typeface="Avenir Next LT Pro" panose="020B0504020202020204" pitchFamily="34" charset="0"/>
              </a:rPr>
              <a:t>International Commission of Radiological Protection</a:t>
            </a:r>
            <a:endParaRPr lang="en-AU" sz="1200" dirty="0">
              <a:latin typeface="Avenir Next LT Pro" panose="020B0504020202020204" pitchFamily="34" charset="0"/>
            </a:endParaRPr>
          </a:p>
        </p:txBody>
      </p:sp>
      <p:sp>
        <p:nvSpPr>
          <p:cNvPr id="12" name="TextBox 11">
            <a:extLst>
              <a:ext uri="{FF2B5EF4-FFF2-40B4-BE49-F238E27FC236}">
                <a16:creationId xmlns:a16="http://schemas.microsoft.com/office/drawing/2014/main" id="{CA479EB5-27D6-AC8A-071B-3E6FF8979D87}"/>
              </a:ext>
            </a:extLst>
          </p:cNvPr>
          <p:cNvSpPr txBox="1"/>
          <p:nvPr/>
        </p:nvSpPr>
        <p:spPr>
          <a:xfrm>
            <a:off x="8047406" y="2066871"/>
            <a:ext cx="3270135" cy="721576"/>
          </a:xfrm>
          <a:prstGeom prst="rect">
            <a:avLst/>
          </a:prstGeom>
          <a:noFill/>
        </p:spPr>
        <p:txBody>
          <a:bodyPr wrap="square" rtlCol="0">
            <a:spAutoFit/>
          </a:bodyPr>
          <a:lstStyle/>
          <a:p>
            <a:pPr algn="ctr"/>
            <a:r>
              <a:rPr lang="en-US" b="1" dirty="0">
                <a:latin typeface="Avenir Next LT Pro" panose="020B0504020202020204" pitchFamily="34" charset="0"/>
              </a:rPr>
              <a:t>IAEA</a:t>
            </a:r>
          </a:p>
          <a:p>
            <a:pPr algn="ctr"/>
            <a:r>
              <a:rPr lang="en-US" sz="1200" dirty="0">
                <a:latin typeface="Avenir Next LT Pro" panose="020B0504020202020204" pitchFamily="34" charset="0"/>
              </a:rPr>
              <a:t>International Atomic Energy Agency</a:t>
            </a:r>
          </a:p>
          <a:p>
            <a:pPr algn="ctr"/>
            <a:endParaRPr lang="en-AU" sz="1200" dirty="0">
              <a:latin typeface="Avenir Next LT Pro" panose="020B0504020202020204" pitchFamily="34" charset="0"/>
            </a:endParaRPr>
          </a:p>
        </p:txBody>
      </p:sp>
      <p:sp>
        <p:nvSpPr>
          <p:cNvPr id="13" name="TextBox 12">
            <a:extLst>
              <a:ext uri="{FF2B5EF4-FFF2-40B4-BE49-F238E27FC236}">
                <a16:creationId xmlns:a16="http://schemas.microsoft.com/office/drawing/2014/main" id="{FC569650-867E-EAEF-9DB1-E7D03372BD20}"/>
              </a:ext>
            </a:extLst>
          </p:cNvPr>
          <p:cNvSpPr txBox="1"/>
          <p:nvPr/>
        </p:nvSpPr>
        <p:spPr>
          <a:xfrm>
            <a:off x="2029182" y="3673342"/>
            <a:ext cx="3270135" cy="721576"/>
          </a:xfrm>
          <a:prstGeom prst="rect">
            <a:avLst/>
          </a:prstGeom>
          <a:noFill/>
        </p:spPr>
        <p:txBody>
          <a:bodyPr wrap="square" rtlCol="0">
            <a:spAutoFit/>
          </a:bodyPr>
          <a:lstStyle/>
          <a:p>
            <a:pPr algn="ctr"/>
            <a:r>
              <a:rPr lang="en-US" b="1" dirty="0">
                <a:latin typeface="Avenir Next LT Pro" panose="020B0504020202020204" pitchFamily="34" charset="0"/>
              </a:rPr>
              <a:t>ARPANSA</a:t>
            </a:r>
          </a:p>
          <a:p>
            <a:pPr algn="ctr"/>
            <a:r>
              <a:rPr lang="en-US" sz="1200" dirty="0">
                <a:latin typeface="Avenir Next LT Pro" panose="020B0504020202020204" pitchFamily="34" charset="0"/>
              </a:rPr>
              <a:t>Australian Radiation Protection and Nuclear Safety Agency</a:t>
            </a:r>
            <a:endParaRPr lang="en-AU" sz="1200" dirty="0">
              <a:latin typeface="Avenir Next LT Pro" panose="020B0504020202020204" pitchFamily="34" charset="0"/>
            </a:endParaRPr>
          </a:p>
        </p:txBody>
      </p:sp>
      <p:sp>
        <p:nvSpPr>
          <p:cNvPr id="14" name="TextBox 13">
            <a:extLst>
              <a:ext uri="{FF2B5EF4-FFF2-40B4-BE49-F238E27FC236}">
                <a16:creationId xmlns:a16="http://schemas.microsoft.com/office/drawing/2014/main" id="{E2EAA3BE-1C58-46AE-843B-DE8294FFC7F0}"/>
              </a:ext>
            </a:extLst>
          </p:cNvPr>
          <p:cNvSpPr txBox="1"/>
          <p:nvPr/>
        </p:nvSpPr>
        <p:spPr>
          <a:xfrm>
            <a:off x="4498814" y="5927343"/>
            <a:ext cx="3270135" cy="721576"/>
          </a:xfrm>
          <a:prstGeom prst="rect">
            <a:avLst/>
          </a:prstGeom>
          <a:noFill/>
        </p:spPr>
        <p:txBody>
          <a:bodyPr wrap="square" rtlCol="0">
            <a:spAutoFit/>
          </a:bodyPr>
          <a:lstStyle/>
          <a:p>
            <a:pPr algn="ctr"/>
            <a:r>
              <a:rPr lang="en-US" b="1" dirty="0">
                <a:latin typeface="Avenir Next LT Pro" panose="020B0504020202020204" pitchFamily="34" charset="0"/>
              </a:rPr>
              <a:t>DMIRS</a:t>
            </a:r>
          </a:p>
          <a:p>
            <a:pPr algn="ctr"/>
            <a:r>
              <a:rPr lang="en-US" sz="1200" dirty="0">
                <a:latin typeface="Avenir Next LT Pro" panose="020B0504020202020204" pitchFamily="34" charset="0"/>
              </a:rPr>
              <a:t>Department of Mines, Industry, Regulation and Safety</a:t>
            </a:r>
            <a:endParaRPr lang="en-AU" sz="1200" dirty="0">
              <a:latin typeface="Avenir Next LT Pro" panose="020B0504020202020204" pitchFamily="34" charset="0"/>
            </a:endParaRPr>
          </a:p>
        </p:txBody>
      </p:sp>
      <p:sp>
        <p:nvSpPr>
          <p:cNvPr id="15" name="TextBox 14">
            <a:extLst>
              <a:ext uri="{FF2B5EF4-FFF2-40B4-BE49-F238E27FC236}">
                <a16:creationId xmlns:a16="http://schemas.microsoft.com/office/drawing/2014/main" id="{7CB20E43-CD67-D656-7516-552D0070C958}"/>
              </a:ext>
            </a:extLst>
          </p:cNvPr>
          <p:cNvSpPr txBox="1"/>
          <p:nvPr/>
        </p:nvSpPr>
        <p:spPr>
          <a:xfrm>
            <a:off x="4498814" y="4899046"/>
            <a:ext cx="3270135" cy="541182"/>
          </a:xfrm>
          <a:prstGeom prst="rect">
            <a:avLst/>
          </a:prstGeom>
          <a:noFill/>
        </p:spPr>
        <p:txBody>
          <a:bodyPr wrap="square" rtlCol="0">
            <a:spAutoFit/>
          </a:bodyPr>
          <a:lstStyle/>
          <a:p>
            <a:pPr algn="ctr"/>
            <a:r>
              <a:rPr lang="en-US" b="1" dirty="0">
                <a:latin typeface="Avenir Next LT Pro" panose="020B0504020202020204" pitchFamily="34" charset="0"/>
              </a:rPr>
              <a:t>RCWA</a:t>
            </a:r>
          </a:p>
          <a:p>
            <a:pPr algn="ctr"/>
            <a:r>
              <a:rPr lang="en-US" sz="1200" dirty="0">
                <a:latin typeface="Avenir Next LT Pro" panose="020B0504020202020204" pitchFamily="34" charset="0"/>
              </a:rPr>
              <a:t>Radiation Council Western Australia</a:t>
            </a:r>
            <a:endParaRPr lang="en-AU" sz="1200" dirty="0">
              <a:latin typeface="Avenir Next LT Pro" panose="020B0504020202020204" pitchFamily="34" charset="0"/>
            </a:endParaRPr>
          </a:p>
        </p:txBody>
      </p:sp>
      <p:sp>
        <p:nvSpPr>
          <p:cNvPr id="16" name="TextBox 15">
            <a:extLst>
              <a:ext uri="{FF2B5EF4-FFF2-40B4-BE49-F238E27FC236}">
                <a16:creationId xmlns:a16="http://schemas.microsoft.com/office/drawing/2014/main" id="{9D782BAC-0C6F-BAAD-BF56-FCFC48C95222}"/>
              </a:ext>
            </a:extLst>
          </p:cNvPr>
          <p:cNvSpPr txBox="1"/>
          <p:nvPr/>
        </p:nvSpPr>
        <p:spPr>
          <a:xfrm>
            <a:off x="8277676" y="5262940"/>
            <a:ext cx="3385108" cy="553998"/>
          </a:xfrm>
          <a:prstGeom prst="rect">
            <a:avLst/>
          </a:prstGeom>
          <a:noFill/>
        </p:spPr>
        <p:txBody>
          <a:bodyPr wrap="square" rtlCol="0">
            <a:spAutoFit/>
          </a:bodyPr>
          <a:lstStyle/>
          <a:p>
            <a:pPr algn="ctr"/>
            <a:r>
              <a:rPr lang="en-US" b="1" dirty="0">
                <a:latin typeface="Avenir Next LT Pro" panose="020B0504020202020204" pitchFamily="34" charset="0"/>
              </a:rPr>
              <a:t>EPA</a:t>
            </a:r>
          </a:p>
          <a:p>
            <a:pPr algn="ctr"/>
            <a:r>
              <a:rPr lang="en-US" sz="1200" dirty="0">
                <a:latin typeface="Avenir Next LT Pro" panose="020B0504020202020204" pitchFamily="34" charset="0"/>
              </a:rPr>
              <a:t>Environmental Protection Agency (WA)</a:t>
            </a:r>
            <a:endParaRPr lang="en-AU" sz="1200" dirty="0">
              <a:latin typeface="Avenir Next LT Pro" panose="020B0504020202020204" pitchFamily="34" charset="0"/>
            </a:endParaRPr>
          </a:p>
        </p:txBody>
      </p:sp>
      <p:sp>
        <p:nvSpPr>
          <p:cNvPr id="17" name="TextBox 16">
            <a:extLst>
              <a:ext uri="{FF2B5EF4-FFF2-40B4-BE49-F238E27FC236}">
                <a16:creationId xmlns:a16="http://schemas.microsoft.com/office/drawing/2014/main" id="{C7F51F33-5B1A-99A3-3D66-87856233628F}"/>
              </a:ext>
            </a:extLst>
          </p:cNvPr>
          <p:cNvSpPr txBox="1"/>
          <p:nvPr/>
        </p:nvSpPr>
        <p:spPr>
          <a:xfrm>
            <a:off x="8313000" y="3958484"/>
            <a:ext cx="3385108" cy="738664"/>
          </a:xfrm>
          <a:prstGeom prst="rect">
            <a:avLst/>
          </a:prstGeom>
          <a:noFill/>
        </p:spPr>
        <p:txBody>
          <a:bodyPr wrap="square" rtlCol="0">
            <a:spAutoFit/>
          </a:bodyPr>
          <a:lstStyle/>
          <a:p>
            <a:pPr algn="ctr"/>
            <a:r>
              <a:rPr lang="en-US" b="1" dirty="0">
                <a:latin typeface="Avenir Next LT Pro" panose="020B0504020202020204" pitchFamily="34" charset="0"/>
              </a:rPr>
              <a:t>DCCEEW</a:t>
            </a:r>
          </a:p>
          <a:p>
            <a:pPr algn="ctr"/>
            <a:r>
              <a:rPr lang="en-US" sz="1200" dirty="0">
                <a:latin typeface="Avenir Next LT Pro" panose="020B0504020202020204" pitchFamily="34" charset="0"/>
              </a:rPr>
              <a:t>Department of Climate Change, Energy, the Environment, and Water (Federal)</a:t>
            </a:r>
            <a:endParaRPr lang="en-AU" sz="1200" dirty="0">
              <a:latin typeface="Avenir Next LT Pro" panose="020B0504020202020204" pitchFamily="34" charset="0"/>
            </a:endParaRPr>
          </a:p>
        </p:txBody>
      </p:sp>
      <p:cxnSp>
        <p:nvCxnSpPr>
          <p:cNvPr id="18" name="Connector: Elbow 17">
            <a:extLst>
              <a:ext uri="{FF2B5EF4-FFF2-40B4-BE49-F238E27FC236}">
                <a16:creationId xmlns:a16="http://schemas.microsoft.com/office/drawing/2014/main" id="{4C5135C2-90F2-1F4B-5698-2271286AE538}"/>
              </a:ext>
            </a:extLst>
          </p:cNvPr>
          <p:cNvCxnSpPr>
            <a:cxnSpLocks/>
            <a:stCxn id="10" idx="2"/>
            <a:endCxn id="12" idx="2"/>
          </p:cNvCxnSpPr>
          <p:nvPr/>
        </p:nvCxnSpPr>
        <p:spPr>
          <a:xfrm rot="16200000" flipH="1">
            <a:off x="6412464" y="-481688"/>
            <a:ext cx="12406" cy="6540270"/>
          </a:xfrm>
          <a:prstGeom prst="bentConnector3">
            <a:avLst>
              <a:gd name="adj1" fmla="val 1800000"/>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EA3C7C-7DC6-2331-980D-0DA0C6267727}"/>
              </a:ext>
            </a:extLst>
          </p:cNvPr>
          <p:cNvCxnSpPr>
            <a:stCxn id="11" idx="2"/>
          </p:cNvCxnSpPr>
          <p:nvPr/>
        </p:nvCxnSpPr>
        <p:spPr>
          <a:xfrm flipH="1">
            <a:off x="6412338" y="2788447"/>
            <a:ext cx="1" cy="231299"/>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2B44092-A466-B7D2-4F1D-00A0F2B993A7}"/>
              </a:ext>
            </a:extLst>
          </p:cNvPr>
          <p:cNvCxnSpPr>
            <a:cxnSpLocks/>
          </p:cNvCxnSpPr>
          <p:nvPr/>
        </p:nvCxnSpPr>
        <p:spPr>
          <a:xfrm>
            <a:off x="3654470" y="3019746"/>
            <a:ext cx="0" cy="713731"/>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2F66DF9-4E58-926B-E945-8884F94D8A3B}"/>
              </a:ext>
            </a:extLst>
          </p:cNvPr>
          <p:cNvCxnSpPr>
            <a:cxnSpLocks/>
            <a:endCxn id="14" idx="1"/>
          </p:cNvCxnSpPr>
          <p:nvPr/>
        </p:nvCxnSpPr>
        <p:spPr>
          <a:xfrm>
            <a:off x="3689795" y="6288131"/>
            <a:ext cx="809019"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E58881-4EC0-6103-CBC9-80C73B5372C9}"/>
              </a:ext>
            </a:extLst>
          </p:cNvPr>
          <p:cNvCxnSpPr>
            <a:cxnSpLocks/>
          </p:cNvCxnSpPr>
          <p:nvPr/>
        </p:nvCxnSpPr>
        <p:spPr>
          <a:xfrm>
            <a:off x="3681281" y="4399908"/>
            <a:ext cx="8514" cy="189736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3E8E67A-B1B3-B93B-26A0-43B22946D10C}"/>
              </a:ext>
            </a:extLst>
          </p:cNvPr>
          <p:cNvCxnSpPr>
            <a:cxnSpLocks/>
            <a:stCxn id="15" idx="2"/>
            <a:endCxn id="14" idx="0"/>
          </p:cNvCxnSpPr>
          <p:nvPr/>
        </p:nvCxnSpPr>
        <p:spPr>
          <a:xfrm>
            <a:off x="6133882" y="5440228"/>
            <a:ext cx="0" cy="487115"/>
          </a:xfrm>
          <a:prstGeom prst="straightConnector1">
            <a:avLst/>
          </a:prstGeom>
          <a:ln w="28575">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BCB4343-DCDB-5569-9422-FD490F78D873}"/>
              </a:ext>
            </a:extLst>
          </p:cNvPr>
          <p:cNvCxnSpPr>
            <a:cxnSpLocks/>
            <a:endCxn id="15" idx="1"/>
          </p:cNvCxnSpPr>
          <p:nvPr/>
        </p:nvCxnSpPr>
        <p:spPr>
          <a:xfrm>
            <a:off x="3706826" y="5169636"/>
            <a:ext cx="791988"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1E33F8C-245B-E9FA-6727-8DB899252EA9}"/>
              </a:ext>
            </a:extLst>
          </p:cNvPr>
          <p:cNvSpPr/>
          <p:nvPr/>
        </p:nvSpPr>
        <p:spPr>
          <a:xfrm>
            <a:off x="8277676" y="3517229"/>
            <a:ext cx="3385108" cy="243318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6" name="Straight Arrow Connector 25">
            <a:extLst>
              <a:ext uri="{FF2B5EF4-FFF2-40B4-BE49-F238E27FC236}">
                <a16:creationId xmlns:a16="http://schemas.microsoft.com/office/drawing/2014/main" id="{6F29B936-B1EA-2ADA-321C-C5F13731E587}"/>
              </a:ext>
            </a:extLst>
          </p:cNvPr>
          <p:cNvCxnSpPr>
            <a:cxnSpLocks/>
          </p:cNvCxnSpPr>
          <p:nvPr/>
        </p:nvCxnSpPr>
        <p:spPr>
          <a:xfrm flipH="1">
            <a:off x="6884690" y="5722360"/>
            <a:ext cx="1242069" cy="0"/>
          </a:xfrm>
          <a:prstGeom prst="straightConnector1">
            <a:avLst/>
          </a:prstGeom>
          <a:ln w="285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E140DF7-4C03-7ACE-FD85-F46CA88316CD}"/>
              </a:ext>
            </a:extLst>
          </p:cNvPr>
          <p:cNvSpPr txBox="1"/>
          <p:nvPr/>
        </p:nvSpPr>
        <p:spPr>
          <a:xfrm>
            <a:off x="29817" y="3682914"/>
            <a:ext cx="1550505" cy="369332"/>
          </a:xfrm>
          <a:prstGeom prst="rect">
            <a:avLst/>
          </a:prstGeom>
          <a:noFill/>
        </p:spPr>
        <p:txBody>
          <a:bodyPr wrap="square" rtlCol="0">
            <a:spAutoFit/>
          </a:bodyPr>
          <a:lstStyle/>
          <a:p>
            <a:r>
              <a:rPr lang="en-US" b="1" dirty="0">
                <a:solidFill>
                  <a:srgbClr val="FF0000"/>
                </a:solidFill>
              </a:rPr>
              <a:t>Australia</a:t>
            </a:r>
            <a:endParaRPr lang="en-AU" b="1" dirty="0">
              <a:solidFill>
                <a:srgbClr val="FF0000"/>
              </a:solidFill>
            </a:endParaRPr>
          </a:p>
        </p:txBody>
      </p:sp>
      <p:sp>
        <p:nvSpPr>
          <p:cNvPr id="33" name="TextBox 32">
            <a:extLst>
              <a:ext uri="{FF2B5EF4-FFF2-40B4-BE49-F238E27FC236}">
                <a16:creationId xmlns:a16="http://schemas.microsoft.com/office/drawing/2014/main" id="{9743AFBD-F833-8AD3-8EE8-4247B8B1BAB6}"/>
              </a:ext>
            </a:extLst>
          </p:cNvPr>
          <p:cNvSpPr txBox="1"/>
          <p:nvPr/>
        </p:nvSpPr>
        <p:spPr>
          <a:xfrm>
            <a:off x="5483" y="2064350"/>
            <a:ext cx="2020668" cy="369332"/>
          </a:xfrm>
          <a:prstGeom prst="rect">
            <a:avLst/>
          </a:prstGeom>
          <a:noFill/>
        </p:spPr>
        <p:txBody>
          <a:bodyPr wrap="square" rtlCol="0">
            <a:spAutoFit/>
          </a:bodyPr>
          <a:lstStyle/>
          <a:p>
            <a:r>
              <a:rPr lang="en-US" b="1" dirty="0">
                <a:solidFill>
                  <a:srgbClr val="FF0000"/>
                </a:solidFill>
              </a:rPr>
              <a:t>International</a:t>
            </a:r>
            <a:endParaRPr lang="en-AU" b="1" dirty="0">
              <a:solidFill>
                <a:srgbClr val="FF0000"/>
              </a:solidFill>
            </a:endParaRPr>
          </a:p>
        </p:txBody>
      </p:sp>
      <p:sp>
        <p:nvSpPr>
          <p:cNvPr id="34" name="TextBox 33">
            <a:extLst>
              <a:ext uri="{FF2B5EF4-FFF2-40B4-BE49-F238E27FC236}">
                <a16:creationId xmlns:a16="http://schemas.microsoft.com/office/drawing/2014/main" id="{8490FAD5-6C8B-9641-3A5A-35BBC3AC905D}"/>
              </a:ext>
            </a:extLst>
          </p:cNvPr>
          <p:cNvSpPr txBox="1"/>
          <p:nvPr/>
        </p:nvSpPr>
        <p:spPr>
          <a:xfrm>
            <a:off x="23639" y="4927874"/>
            <a:ext cx="2153478" cy="369332"/>
          </a:xfrm>
          <a:prstGeom prst="rect">
            <a:avLst/>
          </a:prstGeom>
          <a:noFill/>
        </p:spPr>
        <p:txBody>
          <a:bodyPr wrap="square" rtlCol="0">
            <a:spAutoFit/>
          </a:bodyPr>
          <a:lstStyle/>
          <a:p>
            <a:r>
              <a:rPr lang="en-US" b="1" dirty="0">
                <a:solidFill>
                  <a:srgbClr val="FF0000"/>
                </a:solidFill>
              </a:rPr>
              <a:t>Western Australia</a:t>
            </a:r>
            <a:endParaRPr lang="en-AU" b="1" dirty="0">
              <a:solidFill>
                <a:srgbClr val="FF0000"/>
              </a:solidFill>
            </a:endParaRPr>
          </a:p>
        </p:txBody>
      </p:sp>
      <p:sp>
        <p:nvSpPr>
          <p:cNvPr id="35" name="TextBox 34">
            <a:extLst>
              <a:ext uri="{FF2B5EF4-FFF2-40B4-BE49-F238E27FC236}">
                <a16:creationId xmlns:a16="http://schemas.microsoft.com/office/drawing/2014/main" id="{B630D5C6-6A95-CC66-3E22-AE1D90FC5CC8}"/>
              </a:ext>
            </a:extLst>
          </p:cNvPr>
          <p:cNvSpPr txBox="1"/>
          <p:nvPr/>
        </p:nvSpPr>
        <p:spPr>
          <a:xfrm>
            <a:off x="8893491" y="3684271"/>
            <a:ext cx="2153478" cy="369332"/>
          </a:xfrm>
          <a:prstGeom prst="rect">
            <a:avLst/>
          </a:prstGeom>
          <a:noFill/>
        </p:spPr>
        <p:txBody>
          <a:bodyPr wrap="square" rtlCol="0">
            <a:spAutoFit/>
          </a:bodyPr>
          <a:lstStyle/>
          <a:p>
            <a:pPr algn="ctr"/>
            <a:r>
              <a:rPr lang="en-US" b="1" dirty="0">
                <a:solidFill>
                  <a:srgbClr val="FF0000"/>
                </a:solidFill>
              </a:rPr>
              <a:t>Australia Other</a:t>
            </a:r>
            <a:endParaRPr lang="en-AU" b="1" dirty="0">
              <a:solidFill>
                <a:srgbClr val="FF0000"/>
              </a:solidFill>
            </a:endParaRPr>
          </a:p>
        </p:txBody>
      </p:sp>
      <p:sp>
        <p:nvSpPr>
          <p:cNvPr id="3" name="TextBox 2">
            <a:extLst>
              <a:ext uri="{FF2B5EF4-FFF2-40B4-BE49-F238E27FC236}">
                <a16:creationId xmlns:a16="http://schemas.microsoft.com/office/drawing/2014/main" id="{0AAA6A29-07BB-6D6D-C37D-E0F62559C988}"/>
              </a:ext>
            </a:extLst>
          </p:cNvPr>
          <p:cNvSpPr txBox="1"/>
          <p:nvPr/>
        </p:nvSpPr>
        <p:spPr>
          <a:xfrm>
            <a:off x="8893491" y="4893608"/>
            <a:ext cx="2153478" cy="369332"/>
          </a:xfrm>
          <a:prstGeom prst="rect">
            <a:avLst/>
          </a:prstGeom>
          <a:noFill/>
        </p:spPr>
        <p:txBody>
          <a:bodyPr wrap="square" rtlCol="0">
            <a:spAutoFit/>
          </a:bodyPr>
          <a:lstStyle/>
          <a:p>
            <a:pPr algn="ctr"/>
            <a:r>
              <a:rPr lang="en-US" b="1" dirty="0">
                <a:solidFill>
                  <a:srgbClr val="FF0000"/>
                </a:solidFill>
              </a:rPr>
              <a:t>WA Other</a:t>
            </a:r>
            <a:endParaRPr lang="en-AU" b="1" dirty="0">
              <a:solidFill>
                <a:srgbClr val="FF0000"/>
              </a:solidFill>
            </a:endParaRPr>
          </a:p>
        </p:txBody>
      </p:sp>
    </p:spTree>
    <p:extLst>
      <p:ext uri="{BB962C8B-B14F-4D97-AF65-F5344CB8AC3E}">
        <p14:creationId xmlns:p14="http://schemas.microsoft.com/office/powerpoint/2010/main" val="91309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42FB-2D12-BFB8-5146-D4C6E5539074}"/>
              </a:ext>
            </a:extLst>
          </p:cNvPr>
          <p:cNvSpPr>
            <a:spLocks noGrp="1"/>
          </p:cNvSpPr>
          <p:nvPr>
            <p:ph type="title"/>
          </p:nvPr>
        </p:nvSpPr>
        <p:spPr>
          <a:xfrm>
            <a:off x="838200" y="442385"/>
            <a:ext cx="9690847" cy="760213"/>
          </a:xfrm>
        </p:spPr>
        <p:txBody>
          <a:bodyPr/>
          <a:lstStyle/>
          <a:p>
            <a:r>
              <a:rPr lang="en-US" dirty="0"/>
              <a:t>Do your Fish Glow?</a:t>
            </a:r>
            <a:endParaRPr lang="en-AU" dirty="0"/>
          </a:p>
        </p:txBody>
      </p:sp>
      <p:sp>
        <p:nvSpPr>
          <p:cNvPr id="4" name="TextBox 3">
            <a:extLst>
              <a:ext uri="{FF2B5EF4-FFF2-40B4-BE49-F238E27FC236}">
                <a16:creationId xmlns:a16="http://schemas.microsoft.com/office/drawing/2014/main" id="{3FB17E88-B35A-F697-F9C2-C844E7B2C8DE}"/>
              </a:ext>
            </a:extLst>
          </p:cNvPr>
          <p:cNvSpPr txBox="1"/>
          <p:nvPr/>
        </p:nvSpPr>
        <p:spPr>
          <a:xfrm>
            <a:off x="0" y="1318061"/>
            <a:ext cx="12192000" cy="707886"/>
          </a:xfrm>
          <a:prstGeom prst="rect">
            <a:avLst/>
          </a:prstGeom>
          <a:noFill/>
        </p:spPr>
        <p:txBody>
          <a:bodyPr wrap="square">
            <a:spAutoFit/>
          </a:bodyPr>
          <a:lstStyle/>
          <a:p>
            <a:pPr algn="ctr"/>
            <a:r>
              <a:rPr lang="en-US" sz="4000" b="1" i="1" dirty="0">
                <a:solidFill>
                  <a:schemeClr val="bg2">
                    <a:lumMod val="75000"/>
                  </a:schemeClr>
                </a:solidFill>
                <a:latin typeface="Sitka Banner" panose="02000505000000020004" pitchFamily="2" charset="0"/>
                <a:cs typeface="Aharoni" panose="02010803020104030203" pitchFamily="2" charset="-79"/>
              </a:rPr>
              <a:t>Radiation Legislation – Western Australia</a:t>
            </a:r>
            <a:endParaRPr lang="en-AU" sz="4000" i="1" dirty="0">
              <a:solidFill>
                <a:schemeClr val="bg2">
                  <a:lumMod val="75000"/>
                </a:schemeClr>
              </a:solidFill>
              <a:latin typeface="Sitka Banner" panose="02000505000000020004" pitchFamily="2" charset="0"/>
            </a:endParaRPr>
          </a:p>
        </p:txBody>
      </p:sp>
      <p:sp>
        <p:nvSpPr>
          <p:cNvPr id="6" name="Content Placeholder 5">
            <a:extLst>
              <a:ext uri="{FF2B5EF4-FFF2-40B4-BE49-F238E27FC236}">
                <a16:creationId xmlns:a16="http://schemas.microsoft.com/office/drawing/2014/main" id="{BDAA35A6-F44C-C067-6DF7-A57D4D385679}"/>
              </a:ext>
            </a:extLst>
          </p:cNvPr>
          <p:cNvSpPr>
            <a:spLocks noGrp="1"/>
          </p:cNvSpPr>
          <p:nvPr>
            <p:ph idx="1"/>
          </p:nvPr>
        </p:nvSpPr>
        <p:spPr>
          <a:xfrm>
            <a:off x="838200" y="2064275"/>
            <a:ext cx="10515600" cy="4505489"/>
          </a:xfrm>
        </p:spPr>
        <p:txBody>
          <a:bodyPr/>
          <a:lstStyle/>
          <a:p>
            <a:pPr algn="just" hangingPunct="0"/>
            <a:r>
              <a:rPr lang="en-AU" b="0" dirty="0">
                <a:effectLst/>
                <a:ea typeface="Times New Roman" panose="02020603050405020304" pitchFamily="18" charset="0"/>
                <a:cs typeface="Times New Roman" panose="02020603050405020304" pitchFamily="18" charset="0"/>
              </a:rPr>
              <a:t>Legislative articles from the Radiological Council WA include:</a:t>
            </a:r>
          </a:p>
          <a:p>
            <a:pPr marL="342900" lvl="0" indent="-342900" algn="just" hangingPunct="0">
              <a:spcBef>
                <a:spcPts val="600"/>
              </a:spcBef>
              <a:buSzPts val="1100"/>
              <a:buFont typeface="Symbol" panose="05050102010706020507" pitchFamily="18" charset="2"/>
              <a:buChar char=""/>
            </a:pPr>
            <a:r>
              <a:rPr lang="en-AU" b="0" i="1" dirty="0">
                <a:effectLst/>
                <a:ea typeface="Times New Roman" panose="02020603050405020304" pitchFamily="18" charset="0"/>
                <a:cs typeface="Times New Roman" panose="02020603050405020304" pitchFamily="18" charset="0"/>
              </a:rPr>
              <a:t>Radiation Safety Act </a:t>
            </a:r>
            <a:r>
              <a:rPr lang="en-AU" b="0" dirty="0">
                <a:effectLst/>
                <a:ea typeface="Times New Roman" panose="02020603050405020304" pitchFamily="18" charset="0"/>
                <a:cs typeface="Times New Roman" panose="02020603050405020304" pitchFamily="18" charset="0"/>
              </a:rPr>
              <a:t>1975</a:t>
            </a:r>
            <a:r>
              <a:rPr lang="en-AU" b="0" i="1" dirty="0">
                <a:effectLst/>
                <a:ea typeface="Times New Roman" panose="02020603050405020304" pitchFamily="18" charset="0"/>
                <a:cs typeface="Times New Roman" panose="02020603050405020304" pitchFamily="18" charset="0"/>
              </a:rPr>
              <a:t> (RSA).</a:t>
            </a:r>
            <a:endParaRPr lang="en-AU" b="0" dirty="0">
              <a:effectLst/>
              <a:ea typeface="Times New Roman" panose="02020603050405020304" pitchFamily="18" charset="0"/>
              <a:cs typeface="Times New Roman" panose="02020603050405020304" pitchFamily="18" charset="0"/>
            </a:endParaRPr>
          </a:p>
          <a:p>
            <a:pPr marL="342900" lvl="0" indent="-342900" algn="just" hangingPunct="0">
              <a:spcBef>
                <a:spcPts val="600"/>
              </a:spcBef>
              <a:buSzPts val="1100"/>
              <a:buFont typeface="Symbol" panose="05050102010706020507" pitchFamily="18" charset="2"/>
              <a:buChar char=""/>
            </a:pPr>
            <a:r>
              <a:rPr lang="en-AU" b="0" i="1" dirty="0">
                <a:effectLst/>
                <a:ea typeface="Times New Roman" panose="02020603050405020304" pitchFamily="18" charset="0"/>
                <a:cs typeface="Times New Roman" panose="02020603050405020304" pitchFamily="18" charset="0"/>
              </a:rPr>
              <a:t>Radiation Safety (General) Regulations 1983.</a:t>
            </a:r>
          </a:p>
          <a:p>
            <a:pPr marL="342900" lvl="0" indent="-342900" algn="just" hangingPunct="0">
              <a:spcBef>
                <a:spcPts val="600"/>
              </a:spcBef>
              <a:buSzPts val="1100"/>
              <a:buFont typeface="Symbol" panose="05050102010706020507" pitchFamily="18" charset="2"/>
              <a:buChar char=""/>
            </a:pPr>
            <a:r>
              <a:rPr lang="en-AU" b="0" i="1" dirty="0">
                <a:effectLst/>
                <a:ea typeface="Times New Roman" panose="02020603050405020304" pitchFamily="18" charset="0"/>
                <a:cs typeface="Times New Roman" panose="02020603050405020304" pitchFamily="18" charset="0"/>
              </a:rPr>
              <a:t>Radiation Safety (Qualifications) Regulations 1980.</a:t>
            </a:r>
          </a:p>
          <a:p>
            <a:pPr marL="342900" lvl="0" indent="-342900" algn="just" hangingPunct="0">
              <a:spcBef>
                <a:spcPts val="600"/>
              </a:spcBef>
              <a:buSzPts val="1100"/>
              <a:buFont typeface="Symbol" panose="05050102010706020507" pitchFamily="18" charset="2"/>
              <a:buChar char=""/>
            </a:pPr>
            <a:r>
              <a:rPr lang="en-AU" b="0" i="1" dirty="0">
                <a:effectLst/>
                <a:ea typeface="Times New Roman" panose="02020603050405020304" pitchFamily="18" charset="0"/>
                <a:cs typeface="Times New Roman" panose="02020603050405020304" pitchFamily="18" charset="0"/>
              </a:rPr>
              <a:t>Radiation Safety (Transport of Radioactive Substances) Regulations 2002.</a:t>
            </a:r>
          </a:p>
          <a:p>
            <a:pPr algn="just" hangingPunct="0"/>
            <a:r>
              <a:rPr lang="en-AU" b="0" dirty="0">
                <a:effectLst/>
                <a:ea typeface="Times New Roman" panose="02020603050405020304" pitchFamily="18" charset="0"/>
                <a:cs typeface="Times New Roman" panose="02020603050405020304" pitchFamily="18" charset="0"/>
              </a:rPr>
              <a:t> </a:t>
            </a:r>
          </a:p>
          <a:p>
            <a:pPr algn="just" hangingPunct="0"/>
            <a:r>
              <a:rPr lang="en-AU" b="0" dirty="0">
                <a:effectLst/>
                <a:ea typeface="Times New Roman" panose="02020603050405020304" pitchFamily="18" charset="0"/>
                <a:cs typeface="Times New Roman" panose="02020603050405020304" pitchFamily="18" charset="0"/>
              </a:rPr>
              <a:t>Legislative articles from DMIRS include:</a:t>
            </a:r>
          </a:p>
          <a:p>
            <a:pPr marL="342900" lvl="0" indent="-342900" algn="just" hangingPunct="0">
              <a:spcBef>
                <a:spcPts val="600"/>
              </a:spcBef>
              <a:buSzPts val="1100"/>
              <a:buFont typeface="Symbol" panose="05050102010706020507" pitchFamily="18" charset="2"/>
              <a:buChar char=""/>
            </a:pPr>
            <a:r>
              <a:rPr lang="en-AU" b="0" i="1" dirty="0">
                <a:effectLst/>
                <a:ea typeface="Times New Roman" panose="02020603050405020304" pitchFamily="18" charset="0"/>
                <a:cs typeface="Times New Roman" panose="02020603050405020304" pitchFamily="18" charset="0"/>
              </a:rPr>
              <a:t>Work Health and Safety (mines) Act 2022</a:t>
            </a:r>
          </a:p>
          <a:p>
            <a:pPr lvl="0" algn="just" hangingPunct="0">
              <a:spcBef>
                <a:spcPts val="600"/>
              </a:spcBef>
              <a:buSzPts val="1100"/>
            </a:pPr>
            <a:r>
              <a:rPr lang="en-AU" sz="1800" b="0" dirty="0">
                <a:effectLst/>
                <a:ea typeface="Times New Roman" panose="02020603050405020304" pitchFamily="18" charset="0"/>
                <a:cs typeface="Times New Roman" panose="02020603050405020304" pitchFamily="18" charset="0"/>
              </a:rPr>
              <a:t>     (Replaces </a:t>
            </a:r>
            <a:r>
              <a:rPr lang="en-AU" sz="1800" b="0" i="1" dirty="0">
                <a:effectLst/>
                <a:ea typeface="Times New Roman" panose="02020603050405020304" pitchFamily="18" charset="0"/>
                <a:cs typeface="Times New Roman" panose="02020603050405020304" pitchFamily="18" charset="0"/>
              </a:rPr>
              <a:t>Mines Safety and Inspection Act 1994</a:t>
            </a:r>
            <a:r>
              <a:rPr lang="en-AU" sz="1800" b="0" dirty="0">
                <a:effectLst/>
                <a:ea typeface="Times New Roman" panose="02020603050405020304" pitchFamily="18" charset="0"/>
                <a:cs typeface="Times New Roman" panose="02020603050405020304" pitchFamily="18" charset="0"/>
              </a:rPr>
              <a:t>)</a:t>
            </a:r>
          </a:p>
          <a:p>
            <a:pPr marL="342900" indent="-342900" algn="just" hangingPunct="0">
              <a:spcBef>
                <a:spcPts val="600"/>
              </a:spcBef>
              <a:buSzPts val="1100"/>
              <a:buFont typeface="Symbol" panose="05050102010706020507" pitchFamily="18" charset="2"/>
              <a:buChar char=""/>
            </a:pPr>
            <a:r>
              <a:rPr lang="en-AU" b="0" i="1" dirty="0">
                <a:effectLst/>
                <a:ea typeface="Times New Roman" panose="02020603050405020304" pitchFamily="18" charset="0"/>
                <a:cs typeface="Times New Roman" panose="02020603050405020304" pitchFamily="18" charset="0"/>
              </a:rPr>
              <a:t>Work Health and Safety (mines) Regulations 2022</a:t>
            </a:r>
          </a:p>
          <a:p>
            <a:pPr algn="just" hangingPunct="0">
              <a:spcBef>
                <a:spcPts val="600"/>
              </a:spcBef>
              <a:buSzPts val="1100"/>
            </a:pPr>
            <a:r>
              <a:rPr lang="en-AU" b="0" dirty="0">
                <a:effectLst/>
                <a:ea typeface="Times New Roman" panose="02020603050405020304" pitchFamily="18" charset="0"/>
                <a:cs typeface="Times New Roman" panose="02020603050405020304" pitchFamily="18" charset="0"/>
              </a:rPr>
              <a:t>      </a:t>
            </a:r>
            <a:r>
              <a:rPr lang="en-AU" sz="1800" b="0" dirty="0">
                <a:effectLst/>
                <a:ea typeface="Times New Roman" panose="02020603050405020304" pitchFamily="18" charset="0"/>
                <a:cs typeface="Times New Roman" panose="02020603050405020304" pitchFamily="18" charset="0"/>
              </a:rPr>
              <a:t>(Replaces </a:t>
            </a:r>
            <a:r>
              <a:rPr lang="en-AU" sz="1800" b="0" i="1" dirty="0">
                <a:effectLst/>
                <a:ea typeface="Times New Roman" panose="02020603050405020304" pitchFamily="18" charset="0"/>
                <a:cs typeface="Times New Roman" panose="02020603050405020304" pitchFamily="18" charset="0"/>
              </a:rPr>
              <a:t>Mines Safety and Inspection Regulations 1995</a:t>
            </a:r>
            <a:r>
              <a:rPr lang="en-AU" sz="1800" b="0" dirty="0">
                <a:effectLst/>
                <a:ea typeface="Times New Roman" panose="02020603050405020304" pitchFamily="18" charset="0"/>
                <a:cs typeface="Times New Roman" panose="02020603050405020304" pitchFamily="18" charset="0"/>
              </a:rPr>
              <a:t>)</a:t>
            </a:r>
          </a:p>
          <a:p>
            <a:pPr lvl="0" algn="just" hangingPunct="0">
              <a:spcBef>
                <a:spcPts val="600"/>
              </a:spcBef>
              <a:buSzPts val="1100"/>
            </a:pPr>
            <a:endParaRPr lang="en-AU" b="0" dirty="0">
              <a:ea typeface="Times New Roman" panose="02020603050405020304" pitchFamily="18" charset="0"/>
              <a:cs typeface="Times New Roman" panose="02020603050405020304" pitchFamily="18" charset="0"/>
            </a:endParaRPr>
          </a:p>
        </p:txBody>
      </p:sp>
      <p:pic>
        <p:nvPicPr>
          <p:cNvPr id="3" name="Picture 2" descr="A picture containing cartoon, drawing, human face, glasses&#10;&#10;Description automatically generated">
            <a:extLst>
              <a:ext uri="{FF2B5EF4-FFF2-40B4-BE49-F238E27FC236}">
                <a16:creationId xmlns:a16="http://schemas.microsoft.com/office/drawing/2014/main" id="{F8F51781-002C-D1B4-1802-E20C39509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80698" y="4083856"/>
            <a:ext cx="2139632" cy="2912165"/>
          </a:xfrm>
          <a:prstGeom prst="rect">
            <a:avLst/>
          </a:prstGeom>
        </p:spPr>
      </p:pic>
    </p:spTree>
    <p:extLst>
      <p:ext uri="{BB962C8B-B14F-4D97-AF65-F5344CB8AC3E}">
        <p14:creationId xmlns:p14="http://schemas.microsoft.com/office/powerpoint/2010/main" val="2415018324"/>
      </p:ext>
    </p:extLst>
  </p:cSld>
  <p:clrMapOvr>
    <a:masterClrMapping/>
  </p:clrMapOvr>
</p:sld>
</file>

<file path=ppt/theme/theme1.xml><?xml version="1.0" encoding="utf-8"?>
<a:theme xmlns:a="http://schemas.openxmlformats.org/drawingml/2006/main" name="Office Theme">
  <a:themeElements>
    <a:clrScheme name="MBS Blues and Greens">
      <a:dk1>
        <a:sysClr val="windowText" lastClr="000000"/>
      </a:dk1>
      <a:lt1>
        <a:sysClr val="window" lastClr="FFFFFF"/>
      </a:lt1>
      <a:dk2>
        <a:srgbClr val="335899"/>
      </a:dk2>
      <a:lt2>
        <a:srgbClr val="6683CC"/>
      </a:lt2>
      <a:accent1>
        <a:srgbClr val="439EB7"/>
      </a:accent1>
      <a:accent2>
        <a:srgbClr val="B0CCD9"/>
      </a:accent2>
      <a:accent3>
        <a:srgbClr val="000000"/>
      </a:accent3>
      <a:accent4>
        <a:srgbClr val="000000"/>
      </a:accent4>
      <a:accent5>
        <a:srgbClr val="000000"/>
      </a:accent5>
      <a:accent6>
        <a:srgbClr val="000000"/>
      </a:accent6>
      <a:hlink>
        <a:srgbClr val="0000FF"/>
      </a:hlink>
      <a:folHlink>
        <a:srgbClr val="0000FF"/>
      </a:folHlink>
    </a:clrScheme>
    <a:fontScheme name="MBS Powerpoint">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S Powerpoint Template.potx" id="{B256DD54-1645-4FFB-8A8F-7297ECEEECA5}" vid="{7BABC434-B168-43B4-BED0-A1461496B6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GEMG NORM Mining Environmental Assessments</Template>
  <TotalTime>2775</TotalTime>
  <Words>3115</Words>
  <Application>Microsoft Office PowerPoint</Application>
  <PresentationFormat>Widescreen</PresentationFormat>
  <Paragraphs>437</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Narrow</vt:lpstr>
      <vt:lpstr>Avenir Next LT Pro</vt:lpstr>
      <vt:lpstr>Avenir Next LT Pro Demi</vt:lpstr>
      <vt:lpstr>Avenir Next LT Pro Light</vt:lpstr>
      <vt:lpstr>Calibri</vt:lpstr>
      <vt:lpstr>Sitka Banner</vt:lpstr>
      <vt:lpstr>Symbol</vt:lpstr>
      <vt:lpstr>Office Theme</vt:lpstr>
      <vt:lpstr>PowerPoint Presentation</vt:lpstr>
      <vt:lpstr>Do your Fish Glow?</vt:lpstr>
      <vt:lpstr>PowerPoint Presentation</vt:lpstr>
      <vt:lpstr>Do your Fish Glow?</vt:lpstr>
      <vt:lpstr>Do your Fish Glow?</vt:lpstr>
      <vt:lpstr>Do your Fish Glow?</vt:lpstr>
      <vt:lpstr>Do your Fish Glow?</vt:lpstr>
      <vt:lpstr>Do your Fish Glow?</vt:lpstr>
      <vt:lpstr>Do your Fish Glow?</vt:lpstr>
      <vt:lpstr>Do your Fish Glow?</vt:lpstr>
      <vt:lpstr>Do your Fish Glow?</vt:lpstr>
      <vt:lpstr>Do your Fish Glow?</vt:lpstr>
      <vt:lpstr>Do your Fish Glow?</vt:lpstr>
      <vt:lpstr>Do your Fish Glow?</vt:lpstr>
      <vt:lpstr>Do your Fish Glow?</vt:lpstr>
      <vt:lpstr>Do your Fish Glow?</vt:lpstr>
      <vt:lpstr>Do your Fish Glow?</vt:lpstr>
      <vt:lpstr>Do your Fish Glow?</vt:lpstr>
      <vt:lpstr>Do your Fish Glow?</vt:lpstr>
      <vt:lpstr>Do your Fish Glow?</vt:lpstr>
      <vt:lpstr>Do your Fish Glow?</vt:lpstr>
      <vt:lpstr>Do your Fish Glow?</vt:lpstr>
      <vt:lpstr>Do your Fish Glow?</vt:lpstr>
      <vt:lpstr>Do your Fish Glow?</vt:lpstr>
      <vt:lpstr>Do your Fish Glow?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Crawley</dc:creator>
  <cp:lastModifiedBy>Louise Crawley</cp:lastModifiedBy>
  <cp:revision>48</cp:revision>
  <cp:lastPrinted>2023-06-07T01:52:37Z</cp:lastPrinted>
  <dcterms:created xsi:type="dcterms:W3CDTF">2023-05-29T04:05:11Z</dcterms:created>
  <dcterms:modified xsi:type="dcterms:W3CDTF">2023-06-12T12:54:25Z</dcterms:modified>
</cp:coreProperties>
</file>